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82" r:id="rId8"/>
    <p:sldId id="283" r:id="rId9"/>
    <p:sldId id="263" r:id="rId10"/>
    <p:sldId id="266" r:id="rId11"/>
    <p:sldId id="274" r:id="rId12"/>
    <p:sldId id="261" r:id="rId13"/>
    <p:sldId id="268" r:id="rId14"/>
    <p:sldId id="269" r:id="rId15"/>
    <p:sldId id="262" r:id="rId16"/>
    <p:sldId id="271" r:id="rId17"/>
    <p:sldId id="264" r:id="rId18"/>
    <p:sldId id="265" r:id="rId19"/>
    <p:sldId id="273" r:id="rId20"/>
    <p:sldId id="284" r:id="rId21"/>
    <p:sldId id="285" r:id="rId22"/>
    <p:sldId id="267" r:id="rId23"/>
    <p:sldId id="293" r:id="rId24"/>
    <p:sldId id="288" r:id="rId25"/>
    <p:sldId id="292" r:id="rId26"/>
    <p:sldId id="272" r:id="rId27"/>
    <p:sldId id="276" r:id="rId28"/>
    <p:sldId id="275" r:id="rId29"/>
    <p:sldId id="279" r:id="rId30"/>
    <p:sldId id="294" r:id="rId31"/>
    <p:sldId id="289" r:id="rId32"/>
    <p:sldId id="290" r:id="rId33"/>
    <p:sldId id="287" r:id="rId34"/>
    <p:sldId id="286" r:id="rId35"/>
    <p:sldId id="270" r:id="rId36"/>
    <p:sldId id="291" r:id="rId37"/>
    <p:sldId id="280" r:id="rId38"/>
    <p:sldId id="277" r:id="rId39"/>
    <p:sldId id="278" r:id="rId40"/>
    <p:sldId id="28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72" y="1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E76E-3B12-ABF6-603C-5667C060B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C9812-5159-4824-3BBF-4E9C5E23F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D6570-51AB-8B26-8DA3-FAB85012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0CA50-DA26-BEA0-B477-36BC8380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83C-7DAE-FE84-AC05-1EAAE640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E1EA-49FD-B677-6B0A-2B5B072B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67CB9-29E3-7DA2-248C-3007F6387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219BF-5075-52CD-9988-61690514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2E1D-C284-F0A0-BB91-BE7068F7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A1D5-2F7A-A5AC-7B10-01B00EAF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30EEA-DBD4-F131-1E6A-85D1B6C25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C8D12-64B2-AB24-90DD-B08B6416E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24B4-1527-A4BB-525B-44A5A50F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CD82D-166B-540F-7638-3A7348C7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FB2B-C0CE-08B4-237C-9D591F8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A48-AC5E-050C-9469-360BCD8A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BB9D-5E4C-5269-9E2F-7B34E7A6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1E87-DD6B-F32F-3677-452B1721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1704-9CFD-185D-1C5E-142ECBEC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5934A-5E6C-1C50-8105-E6D920AE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3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0DF5-892B-35E3-7193-B3CAF536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5163A-2CB8-C4C1-627E-DD3C4B45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70D06-997F-DC5F-4933-BF10BCEB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3B25E-10CC-9AF7-DDC2-64A98AC7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E1DD5-91D5-ED71-F913-CCB0915E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CD8E-9B0C-9426-2981-A5C36F5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3FFA-0BA6-07A5-05FD-08EB34943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6438E-17A5-E816-7211-60E99049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4CF15-A0DF-231A-8246-1AB082EA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89CD3-E817-4908-541B-6FB48E70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FD2E5-38DA-07A0-6C1A-D275B561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A66D-BB47-3EAB-542D-591CC848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15FBE-610C-7C7D-FFD7-F77C7F069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F447B-8E35-78F2-EA1E-35B0638BD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692EA-FAA4-69D3-53CF-2398EA32A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8D61A-9B8C-8A92-EAEC-EC82BF50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ED5D2-5106-21F1-5CFA-23A79E5C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25131E-4D88-9FCB-A3E8-F1E14F6F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C68F9-7FA3-E963-CE89-72541434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FDD7-8052-548B-19B7-C00C25D1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67CF2-101D-2417-ADB5-A9217CD5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B5017-D4AB-98DA-2D31-965A51E7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8D2C-0775-3048-0EB4-F095E834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95119-B68A-0961-77CB-91555E61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24AD3-BF72-72BB-C05E-1D10CB25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9740-A94A-7C2B-4F45-7B89BA06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9698-638D-DBBF-3F1D-2CFD1FC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94C14-DFFF-E9B9-9DD4-00CF0540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1C760-8102-FE5B-4083-8F38FDE46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2A86-EB80-0333-DC78-B1063E3B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46A00-C437-0F0E-2071-67F108F4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5419A-BFFE-68E2-2472-7141C2F5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CFCF-30B5-652A-5778-2C8E863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43879-783A-5595-F7C8-1820676B2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141BC-CECB-672C-B1F6-9171D1C17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DEF3B-D63C-ABB2-420E-9094EE35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73D4F-D765-6ABC-4949-B423F9BD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8AE1-C6FB-D80B-A9D9-C3391AC7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31327-C15C-7DA6-E62E-0BE9AE8E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F7F08-E52E-406F-D936-9034C1C51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4AF0F-0865-A365-AFE2-6F5AFD718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6C5F-EA9F-498B-AF39-4F089FA8965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9CA2-85E1-FB55-938C-2D76C49AC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F7429-B3F3-3C8A-6B7C-F3CC93248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3228-F2C0-4585-889A-DB28F7B77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0B7E40-6D67-EEF0-2D99-A443EDF5D4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2" y="6139569"/>
            <a:ext cx="538221" cy="5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dger.com/academy/blockchain/web-3-the-three-blockchain-generat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dist.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builtin.com/blockchain/blockchain-applic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thereum.org/en/gover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c.gov/news-events/data-visualizations/data-spotlight/2022/06/reports-show-scammers-cashing-crypto-craz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36C3-DD4E-4B0E-0A26-4FBB02F74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1167"/>
            <a:ext cx="9144000" cy="1506065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Blockchain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199D1-6053-6D01-AC3E-5BEF53565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3940"/>
            <a:ext cx="9144000" cy="2183860"/>
          </a:xfrm>
        </p:spPr>
        <p:txBody>
          <a:bodyPr>
            <a:normAutofit/>
          </a:bodyPr>
          <a:lstStyle/>
          <a:p>
            <a:r>
              <a:rPr lang="de-DE" dirty="0" err="1">
                <a:latin typeface="Bahnschrift SemiBold" panose="020B0502040204020203" pitchFamily="34" charset="0"/>
              </a:rPr>
              <a:t>Introduction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technical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aspects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 – from </a:t>
            </a:r>
            <a:r>
              <a:rPr lang="de-DE" dirty="0" err="1">
                <a:latin typeface="Bahnschrift SemiBold" panose="020B0502040204020203" pitchFamily="34" charset="0"/>
              </a:rPr>
              <a:t>basics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DeFi</a:t>
            </a:r>
            <a:r>
              <a:rPr lang="de-DE" dirty="0">
                <a:latin typeface="Bahnschrift SemiBold" panose="020B0502040204020203" pitchFamily="34" charset="0"/>
              </a:rPr>
              <a:t> &amp; NFT</a:t>
            </a:r>
          </a:p>
          <a:p>
            <a:endParaRPr lang="de-DE" dirty="0">
              <a:latin typeface="Bahnschrift SemiBold" panose="020B0502040204020203" pitchFamily="34" charset="0"/>
            </a:endParaRPr>
          </a:p>
          <a:p>
            <a:r>
              <a:rPr lang="de-DE" dirty="0">
                <a:latin typeface="Bahnschrift SemiBold" panose="020B0502040204020203" pitchFamily="34" charset="0"/>
              </a:rPr>
              <a:t>2022/07 – Ralf Schwoebel</a:t>
            </a:r>
          </a:p>
          <a:p>
            <a:r>
              <a:rPr lang="en-US" sz="2000" dirty="0">
                <a:latin typeface="Bahnschrift SemiBold" panose="020B0502040204020203" pitchFamily="34" charset="0"/>
              </a:rPr>
              <a:t>www.envoverse.com</a:t>
            </a:r>
          </a:p>
        </p:txBody>
      </p:sp>
    </p:spTree>
    <p:extLst>
      <p:ext uri="{BB962C8B-B14F-4D97-AF65-F5344CB8AC3E}">
        <p14:creationId xmlns:p14="http://schemas.microsoft.com/office/powerpoint/2010/main" val="126285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 err="1">
                <a:latin typeface="Bahnschrift SemiBold" panose="020B0502040204020203" pitchFamily="34" charset="0"/>
              </a:rPr>
              <a:t>Examples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big</a:t>
            </a:r>
            <a:r>
              <a:rPr lang="de-DE" dirty="0">
                <a:latin typeface="Bahnschrift SemiBold" panose="020B0502040204020203" pitchFamily="34" charset="0"/>
              </a:rPr>
              <a:t> 5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Bitcoin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Ethereum (and </a:t>
            </a:r>
            <a:r>
              <a:rPr lang="de-DE" dirty="0" err="1">
                <a:latin typeface="Bahnschrift SemiBold" panose="020B0502040204020203" pitchFamily="34" charset="0"/>
              </a:rPr>
              <a:t>side-chains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based</a:t>
            </a:r>
            <a:r>
              <a:rPr lang="de-DE" dirty="0">
                <a:latin typeface="Bahnschrift SemiBold" panose="020B0502040204020203" pitchFamily="34" charset="0"/>
              </a:rPr>
              <a:t> on </a:t>
            </a:r>
            <a:r>
              <a:rPr lang="de-DE" dirty="0" err="1">
                <a:latin typeface="Bahnschrift SemiBold" panose="020B0502040204020203" pitchFamily="34" charset="0"/>
              </a:rPr>
              <a:t>it</a:t>
            </a:r>
            <a:r>
              <a:rPr lang="de-DE" dirty="0">
                <a:latin typeface="Bahnschrift SemiBold" panose="020B0502040204020203" pitchFamily="34" charset="0"/>
              </a:rPr>
              <a:t> – Polygon, </a:t>
            </a:r>
            <a:r>
              <a:rPr lang="de-DE" dirty="0" err="1">
                <a:latin typeface="Bahnschrift SemiBold" panose="020B0502040204020203" pitchFamily="34" charset="0"/>
              </a:rPr>
              <a:t>Metis</a:t>
            </a:r>
            <a:r>
              <a:rPr lang="de-DE" dirty="0">
                <a:latin typeface="Bahnschrift SemiBold" panose="020B0502040204020203" pitchFamily="34" charset="0"/>
              </a:rPr>
              <a:t>, etc.)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Solana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Stable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Coins</a:t>
            </a:r>
            <a:r>
              <a:rPr lang="de-DE" dirty="0">
                <a:latin typeface="Bahnschrift SemiBold" panose="020B0502040204020203" pitchFamily="34" charset="0"/>
              </a:rPr>
              <a:t> (USDC, </a:t>
            </a:r>
            <a:r>
              <a:rPr lang="de-DE" dirty="0" err="1">
                <a:latin typeface="Bahnschrift SemiBold" panose="020B0502040204020203" pitchFamily="34" charset="0"/>
              </a:rPr>
              <a:t>Tether</a:t>
            </a:r>
            <a:r>
              <a:rPr lang="de-DE" dirty="0">
                <a:latin typeface="Bahnschrift SemiBold" panose="020B0502040204020203" pitchFamily="34" charset="0"/>
              </a:rPr>
              <a:t> – </a:t>
            </a:r>
            <a:r>
              <a:rPr lang="de-DE" dirty="0" err="1">
                <a:latin typeface="Bahnschrift SemiBold" panose="020B0502040204020203" pitchFamily="34" charset="0"/>
              </a:rPr>
              <a:t>mostly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based</a:t>
            </a:r>
            <a:r>
              <a:rPr lang="de-DE" dirty="0">
                <a:latin typeface="Bahnschrift SemiBold" panose="020B0502040204020203" pitchFamily="34" charset="0"/>
              </a:rPr>
              <a:t> on Ethereum)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Cardano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8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 err="1">
                <a:latin typeface="Bahnschrift SemiBold" panose="020B0502040204020203" pitchFamily="34" charset="0"/>
              </a:rPr>
              <a:t>What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difference</a:t>
            </a:r>
            <a:r>
              <a:rPr lang="de-DE" dirty="0">
                <a:latin typeface="Bahnschrift SemiBold" panose="020B0502040204020203" pitchFamily="34" charset="0"/>
              </a:rPr>
              <a:t>?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3203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>
                <a:latin typeface="Bahnschrift SemiBold" panose="020B0502040204020203" pitchFamily="34" charset="0"/>
              </a:rPr>
              <a:t>Commonly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speak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3 </a:t>
            </a:r>
            <a:r>
              <a:rPr lang="de-DE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generations</a:t>
            </a: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see</a:t>
            </a:r>
            <a:endParaRPr lang="de-DE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latin typeface="Bahnschrift SemiBold" panose="020B0502040204020203" pitchFamily="34" charset="0"/>
                <a:hlinkClick r:id="rId2"/>
              </a:rPr>
              <a:t>https://www.ledger.com/academy/blockchain/web-3-the-three-blockchain-generations</a:t>
            </a:r>
            <a:endParaRPr lang="de-DE" sz="2800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latin typeface="Bahnschrift SemiBold" panose="020B0502040204020203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Bahnschrift SemiBold" panose="020B0502040204020203" pitchFamily="34" charset="0"/>
              </a:rPr>
              <a:t>Bitcoin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all </a:t>
            </a:r>
            <a:r>
              <a:rPr lang="de-DE" dirty="0" err="1">
                <a:latin typeface="Bahnschrift SemiBold" panose="020B0502040204020203" pitchFamily="34" charset="0"/>
              </a:rPr>
              <a:t>about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currency</a:t>
            </a:r>
            <a:r>
              <a:rPr lang="de-DE" dirty="0">
                <a:latin typeface="Bahnschrift SemiBold" panose="020B0502040204020203" pitchFamily="34" charset="0"/>
              </a:rPr>
              <a:t> (and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course</a:t>
            </a:r>
            <a:r>
              <a:rPr lang="de-DE" dirty="0">
                <a:latin typeface="Bahnschrift SemiBold" panose="020B0502040204020203" pitchFamily="34" charset="0"/>
              </a:rPr>
              <a:t> pure </a:t>
            </a:r>
            <a:r>
              <a:rPr lang="de-DE" dirty="0" err="1">
                <a:latin typeface="Bahnschrift SemiBold" panose="020B0502040204020203" pitchFamily="34" charset="0"/>
              </a:rPr>
              <a:t>speculation</a:t>
            </a:r>
            <a:r>
              <a:rPr lang="de-DE" dirty="0">
                <a:latin typeface="Bahnschrift SemiBold" panose="020B0502040204020203" pitchFamily="34" charset="0"/>
              </a:rPr>
              <a:t> and a social </a:t>
            </a:r>
            <a:r>
              <a:rPr lang="de-DE" dirty="0" err="1">
                <a:latin typeface="Bahnschrift SemiBold" panose="020B0502040204020203" pitchFamily="34" charset="0"/>
              </a:rPr>
              <a:t>experiment</a:t>
            </a:r>
            <a:r>
              <a:rPr lang="de-DE" dirty="0">
                <a:latin typeface="Bahnschrift SemiBold" panose="020B0502040204020203" pitchFamily="34" charset="0"/>
              </a:rPr>
              <a:t>) – </a:t>
            </a:r>
            <a:r>
              <a:rPr lang="de-DE" dirty="0" err="1">
                <a:latin typeface="Bahnschrift SemiBold" panose="020B0502040204020203" pitchFamily="34" charset="0"/>
              </a:rPr>
              <a:t>we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call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it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generation 1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Bahnschrift SemiBold" panose="020B0502040204020203" pitchFamily="34" charset="0"/>
              </a:rPr>
              <a:t>Ethereum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 and feature </a:t>
            </a:r>
            <a:r>
              <a:rPr lang="de-DE" dirty="0" err="1">
                <a:latin typeface="Bahnschrift SemiBold" panose="020B0502040204020203" pitchFamily="34" charset="0"/>
              </a:rPr>
              <a:t>driven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u="sng" dirty="0">
                <a:latin typeface="Bahnschrift SemiBold" panose="020B0502040204020203" pitchFamily="34" charset="0"/>
              </a:rPr>
              <a:t>smart </a:t>
            </a:r>
            <a:r>
              <a:rPr lang="de-DE" u="sng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), </a:t>
            </a:r>
            <a:r>
              <a:rPr lang="de-DE" dirty="0" err="1">
                <a:latin typeface="Bahnschrift SemiBold" panose="020B0502040204020203" pitchFamily="34" charset="0"/>
              </a:rPr>
              <a:t>referred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generation 2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err="1">
                <a:latin typeface="Bahnschrift SemiBold" panose="020B0502040204020203" pitchFamily="34" charset="0"/>
              </a:rPr>
              <a:t>Cardano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Polkadot</a:t>
            </a:r>
            <a:r>
              <a:rPr lang="de-DE" dirty="0">
                <a:latin typeface="Bahnschrift SemiBold" panose="020B0502040204020203" pitchFamily="34" charset="0"/>
              </a:rPr>
              <a:t>, Ethereum 2.0, etc. </a:t>
            </a:r>
            <a:r>
              <a:rPr lang="de-DE" dirty="0" err="1">
                <a:latin typeface="Bahnschrift SemiBold" panose="020B0502040204020203" pitchFamily="34" charset="0"/>
              </a:rPr>
              <a:t>are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u="sng" dirty="0" err="1">
                <a:latin typeface="Bahnschrift SemiBold" panose="020B0502040204020203" pitchFamily="34" charset="0"/>
              </a:rPr>
              <a:t>scalability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driven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updates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generation 2 </a:t>
            </a:r>
            <a:r>
              <a:rPr lang="de-DE" dirty="0" err="1">
                <a:latin typeface="Bahnschrift SemiBold" panose="020B0502040204020203" pitchFamily="34" charset="0"/>
              </a:rPr>
              <a:t>ideas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alas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generation 3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03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2C038C3D-B248-F309-52BE-A4E0844EA902}"/>
              </a:ext>
            </a:extLst>
          </p:cNvPr>
          <p:cNvSpPr/>
          <p:nvPr/>
        </p:nvSpPr>
        <p:spPr>
          <a:xfrm>
            <a:off x="3378038" y="2507871"/>
            <a:ext cx="1875394" cy="862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Ledger, Nodes and </a:t>
            </a:r>
            <a:r>
              <a:rPr lang="de-DE" dirty="0" err="1">
                <a:latin typeface="Bahnschrift SemiBold" panose="020B0502040204020203" pitchFamily="34" charset="0"/>
              </a:rPr>
              <a:t>Wallets</a:t>
            </a:r>
            <a:r>
              <a:rPr lang="de-DE" dirty="0">
                <a:latin typeface="Bahnschrift SemiBold" panose="020B0502040204020203" pitchFamily="34" charset="0"/>
              </a:rPr>
              <a:t>: ETH </a:t>
            </a:r>
            <a:r>
              <a:rPr lang="de-DE" dirty="0" err="1">
                <a:latin typeface="Bahnschrift SemiBold" panose="020B0502040204020203" pitchFamily="34" charset="0"/>
              </a:rPr>
              <a:t>example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79057-3BED-6EE2-124D-B70972D6D2DC}"/>
              </a:ext>
            </a:extLst>
          </p:cNvPr>
          <p:cNvSpPr/>
          <p:nvPr/>
        </p:nvSpPr>
        <p:spPr>
          <a:xfrm>
            <a:off x="2291378" y="4344855"/>
            <a:ext cx="1386160" cy="14036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0C4BA-EAA8-8EAC-F22A-B253B77FE711}"/>
              </a:ext>
            </a:extLst>
          </p:cNvPr>
          <p:cNvSpPr txBox="1"/>
          <p:nvPr/>
        </p:nvSpPr>
        <p:spPr>
          <a:xfrm>
            <a:off x="2206168" y="404370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Node</a:t>
            </a:r>
            <a:r>
              <a:rPr lang="de-DE" dirty="0"/>
              <a:t> 1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28BF34-6F06-CBE3-DB75-1F4D7871EAE2}"/>
              </a:ext>
            </a:extLst>
          </p:cNvPr>
          <p:cNvGrpSpPr/>
          <p:nvPr/>
        </p:nvGrpSpPr>
        <p:grpSpPr>
          <a:xfrm>
            <a:off x="2349236" y="4714187"/>
            <a:ext cx="1065833" cy="953229"/>
            <a:chOff x="2096710" y="4638007"/>
            <a:chExt cx="1065833" cy="953229"/>
          </a:xfrm>
        </p:grpSpPr>
        <p:sp>
          <p:nvSpPr>
            <p:cNvPr id="6" name="Flowchart: Magnetic Disk 5">
              <a:extLst>
                <a:ext uri="{FF2B5EF4-FFF2-40B4-BE49-F238E27FC236}">
                  <a16:creationId xmlns:a16="http://schemas.microsoft.com/office/drawing/2014/main" id="{F34CFF63-DF27-9D0D-6349-E524928D41EC}"/>
                </a:ext>
              </a:extLst>
            </p:cNvPr>
            <p:cNvSpPr/>
            <p:nvPr/>
          </p:nvSpPr>
          <p:spPr>
            <a:xfrm>
              <a:off x="2096714" y="539903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>
              <a:extLst>
                <a:ext uri="{FF2B5EF4-FFF2-40B4-BE49-F238E27FC236}">
                  <a16:creationId xmlns:a16="http://schemas.microsoft.com/office/drawing/2014/main" id="{16EAC64E-4107-CA2E-5AE5-2083C7E64051}"/>
                </a:ext>
              </a:extLst>
            </p:cNvPr>
            <p:cNvSpPr/>
            <p:nvPr/>
          </p:nvSpPr>
          <p:spPr>
            <a:xfrm>
              <a:off x="2096713" y="5248578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DCCF807C-FEA1-E1D5-7999-13F9777B61EB}"/>
                </a:ext>
              </a:extLst>
            </p:cNvPr>
            <p:cNvSpPr/>
            <p:nvPr/>
          </p:nvSpPr>
          <p:spPr>
            <a:xfrm>
              <a:off x="2096713" y="5097149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id="{8049E8BF-951B-484D-A642-AC8EBAD758BD}"/>
                </a:ext>
              </a:extLst>
            </p:cNvPr>
            <p:cNvSpPr/>
            <p:nvPr/>
          </p:nvSpPr>
          <p:spPr>
            <a:xfrm>
              <a:off x="2096712" y="4946690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312D6279-D19D-CAD3-464A-A1637493DAEF}"/>
                </a:ext>
              </a:extLst>
            </p:cNvPr>
            <p:cNvSpPr/>
            <p:nvPr/>
          </p:nvSpPr>
          <p:spPr>
            <a:xfrm>
              <a:off x="2096711" y="4788466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931B6D32-C56F-04B5-D6F1-8DB5A95CD43D}"/>
                </a:ext>
              </a:extLst>
            </p:cNvPr>
            <p:cNvSpPr/>
            <p:nvPr/>
          </p:nvSpPr>
          <p:spPr>
            <a:xfrm>
              <a:off x="2096710" y="463800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16EC9-F531-AF8F-7E7C-0884E9169157}"/>
              </a:ext>
            </a:extLst>
          </p:cNvPr>
          <p:cNvSpPr/>
          <p:nvPr/>
        </p:nvSpPr>
        <p:spPr>
          <a:xfrm>
            <a:off x="4305587" y="4344855"/>
            <a:ext cx="1386160" cy="14036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EA80C-8267-57BC-B784-8FC8CBDCD0D9}"/>
              </a:ext>
            </a:extLst>
          </p:cNvPr>
          <p:cNvSpPr txBox="1"/>
          <p:nvPr/>
        </p:nvSpPr>
        <p:spPr>
          <a:xfrm>
            <a:off x="4220377" y="404370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Node</a:t>
            </a:r>
            <a:r>
              <a:rPr lang="de-DE" dirty="0"/>
              <a:t> 2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2E8ADF-63A2-1DF6-9626-9610BF451358}"/>
              </a:ext>
            </a:extLst>
          </p:cNvPr>
          <p:cNvGrpSpPr/>
          <p:nvPr/>
        </p:nvGrpSpPr>
        <p:grpSpPr>
          <a:xfrm>
            <a:off x="4363445" y="4714187"/>
            <a:ext cx="1065833" cy="953229"/>
            <a:chOff x="2096710" y="4638007"/>
            <a:chExt cx="1065833" cy="953229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9E8264A-82CE-034A-5BFB-ED889D352231}"/>
                </a:ext>
              </a:extLst>
            </p:cNvPr>
            <p:cNvSpPr/>
            <p:nvPr/>
          </p:nvSpPr>
          <p:spPr>
            <a:xfrm>
              <a:off x="2096714" y="539903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AC970F06-07CE-B542-4DFF-1C705A9479C0}"/>
                </a:ext>
              </a:extLst>
            </p:cNvPr>
            <p:cNvSpPr/>
            <p:nvPr/>
          </p:nvSpPr>
          <p:spPr>
            <a:xfrm>
              <a:off x="2096713" y="5248578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87103A44-F533-4429-80A6-81765B98E796}"/>
                </a:ext>
              </a:extLst>
            </p:cNvPr>
            <p:cNvSpPr/>
            <p:nvPr/>
          </p:nvSpPr>
          <p:spPr>
            <a:xfrm>
              <a:off x="2096713" y="5097149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32AF407C-4147-ECE7-162F-45F9828CB5C1}"/>
                </a:ext>
              </a:extLst>
            </p:cNvPr>
            <p:cNvSpPr/>
            <p:nvPr/>
          </p:nvSpPr>
          <p:spPr>
            <a:xfrm>
              <a:off x="2096712" y="4946690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4E5EDDC1-2860-B9ED-A629-C339A14271D0}"/>
                </a:ext>
              </a:extLst>
            </p:cNvPr>
            <p:cNvSpPr/>
            <p:nvPr/>
          </p:nvSpPr>
          <p:spPr>
            <a:xfrm>
              <a:off x="2096711" y="4788466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B4326EE8-3749-8A76-3072-DEBBF13EAD2B}"/>
                </a:ext>
              </a:extLst>
            </p:cNvPr>
            <p:cNvSpPr/>
            <p:nvPr/>
          </p:nvSpPr>
          <p:spPr>
            <a:xfrm>
              <a:off x="2096710" y="463800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F567021-1990-A98D-2A76-256CECFC172C}"/>
              </a:ext>
            </a:extLst>
          </p:cNvPr>
          <p:cNvSpPr/>
          <p:nvPr/>
        </p:nvSpPr>
        <p:spPr>
          <a:xfrm>
            <a:off x="6281549" y="4341205"/>
            <a:ext cx="1386160" cy="14036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F498E-3CF2-DA8A-B1EE-418CC6C9A488}"/>
              </a:ext>
            </a:extLst>
          </p:cNvPr>
          <p:cNvSpPr txBox="1"/>
          <p:nvPr/>
        </p:nvSpPr>
        <p:spPr>
          <a:xfrm>
            <a:off x="6196339" y="404005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Node</a:t>
            </a:r>
            <a:r>
              <a:rPr lang="de-DE" dirty="0"/>
              <a:t> 3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DCD07E-484E-F1BF-C858-F92075885D8D}"/>
              </a:ext>
            </a:extLst>
          </p:cNvPr>
          <p:cNvGrpSpPr/>
          <p:nvPr/>
        </p:nvGrpSpPr>
        <p:grpSpPr>
          <a:xfrm>
            <a:off x="6339407" y="4710537"/>
            <a:ext cx="1065833" cy="953229"/>
            <a:chOff x="2096710" y="4638007"/>
            <a:chExt cx="1065833" cy="953229"/>
          </a:xfrm>
        </p:grpSpPr>
        <p:sp>
          <p:nvSpPr>
            <p:cNvPr id="27" name="Flowchart: Magnetic Disk 26">
              <a:extLst>
                <a:ext uri="{FF2B5EF4-FFF2-40B4-BE49-F238E27FC236}">
                  <a16:creationId xmlns:a16="http://schemas.microsoft.com/office/drawing/2014/main" id="{6940C6A3-5CF6-1F5E-B43A-C95D50CC1B4A}"/>
                </a:ext>
              </a:extLst>
            </p:cNvPr>
            <p:cNvSpPr/>
            <p:nvPr/>
          </p:nvSpPr>
          <p:spPr>
            <a:xfrm>
              <a:off x="2096714" y="539903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>
              <a:extLst>
                <a:ext uri="{FF2B5EF4-FFF2-40B4-BE49-F238E27FC236}">
                  <a16:creationId xmlns:a16="http://schemas.microsoft.com/office/drawing/2014/main" id="{A57E7C34-CB46-D5C8-FD3B-16543063EBD2}"/>
                </a:ext>
              </a:extLst>
            </p:cNvPr>
            <p:cNvSpPr/>
            <p:nvPr/>
          </p:nvSpPr>
          <p:spPr>
            <a:xfrm>
              <a:off x="2096713" y="5248578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agnetic Disk 28">
              <a:extLst>
                <a:ext uri="{FF2B5EF4-FFF2-40B4-BE49-F238E27FC236}">
                  <a16:creationId xmlns:a16="http://schemas.microsoft.com/office/drawing/2014/main" id="{1C4DC922-BC12-38AA-977B-ACD283EF8F91}"/>
                </a:ext>
              </a:extLst>
            </p:cNvPr>
            <p:cNvSpPr/>
            <p:nvPr/>
          </p:nvSpPr>
          <p:spPr>
            <a:xfrm>
              <a:off x="2096713" y="5097149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agnetic Disk 29">
              <a:extLst>
                <a:ext uri="{FF2B5EF4-FFF2-40B4-BE49-F238E27FC236}">
                  <a16:creationId xmlns:a16="http://schemas.microsoft.com/office/drawing/2014/main" id="{130AD79E-B21E-6BE5-8E5D-F025A8F1CAEB}"/>
                </a:ext>
              </a:extLst>
            </p:cNvPr>
            <p:cNvSpPr/>
            <p:nvPr/>
          </p:nvSpPr>
          <p:spPr>
            <a:xfrm>
              <a:off x="2096712" y="4946690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>
              <a:extLst>
                <a:ext uri="{FF2B5EF4-FFF2-40B4-BE49-F238E27FC236}">
                  <a16:creationId xmlns:a16="http://schemas.microsoft.com/office/drawing/2014/main" id="{EE523116-1B94-0453-D2FE-B6B658D89DA2}"/>
                </a:ext>
              </a:extLst>
            </p:cNvPr>
            <p:cNvSpPr/>
            <p:nvPr/>
          </p:nvSpPr>
          <p:spPr>
            <a:xfrm>
              <a:off x="2096711" y="4788466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agnetic Disk 31">
              <a:extLst>
                <a:ext uri="{FF2B5EF4-FFF2-40B4-BE49-F238E27FC236}">
                  <a16:creationId xmlns:a16="http://schemas.microsoft.com/office/drawing/2014/main" id="{D0C7D939-D392-581B-786F-705732A32D0D}"/>
                </a:ext>
              </a:extLst>
            </p:cNvPr>
            <p:cNvSpPr/>
            <p:nvPr/>
          </p:nvSpPr>
          <p:spPr>
            <a:xfrm>
              <a:off x="2096710" y="463800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D6AB0C3-224F-D561-C8DC-AEF65FA6D800}"/>
              </a:ext>
            </a:extLst>
          </p:cNvPr>
          <p:cNvSpPr/>
          <p:nvPr/>
        </p:nvSpPr>
        <p:spPr>
          <a:xfrm>
            <a:off x="8226249" y="4341205"/>
            <a:ext cx="1386160" cy="14036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448184-88B9-4EB9-998C-7F3862135FB2}"/>
              </a:ext>
            </a:extLst>
          </p:cNvPr>
          <p:cNvSpPr txBox="1"/>
          <p:nvPr/>
        </p:nvSpPr>
        <p:spPr>
          <a:xfrm>
            <a:off x="8141039" y="404005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Node</a:t>
            </a:r>
            <a:r>
              <a:rPr lang="de-DE" dirty="0"/>
              <a:t> n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4CBB2F-3C05-B7B9-EBCF-7A95EF275078}"/>
              </a:ext>
            </a:extLst>
          </p:cNvPr>
          <p:cNvGrpSpPr/>
          <p:nvPr/>
        </p:nvGrpSpPr>
        <p:grpSpPr>
          <a:xfrm>
            <a:off x="8284107" y="4710537"/>
            <a:ext cx="1065833" cy="953229"/>
            <a:chOff x="2096710" y="4638007"/>
            <a:chExt cx="1065833" cy="953229"/>
          </a:xfrm>
        </p:grpSpPr>
        <p:sp>
          <p:nvSpPr>
            <p:cNvPr id="36" name="Flowchart: Magnetic Disk 35">
              <a:extLst>
                <a:ext uri="{FF2B5EF4-FFF2-40B4-BE49-F238E27FC236}">
                  <a16:creationId xmlns:a16="http://schemas.microsoft.com/office/drawing/2014/main" id="{FD119D7F-B2FA-C83E-C8B7-7899537DFC88}"/>
                </a:ext>
              </a:extLst>
            </p:cNvPr>
            <p:cNvSpPr/>
            <p:nvPr/>
          </p:nvSpPr>
          <p:spPr>
            <a:xfrm>
              <a:off x="2096714" y="539903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2FC5C2BC-467E-2743-F5C0-A730FEBB150D}"/>
                </a:ext>
              </a:extLst>
            </p:cNvPr>
            <p:cNvSpPr/>
            <p:nvPr/>
          </p:nvSpPr>
          <p:spPr>
            <a:xfrm>
              <a:off x="2096713" y="5248578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agnetic Disk 37">
              <a:extLst>
                <a:ext uri="{FF2B5EF4-FFF2-40B4-BE49-F238E27FC236}">
                  <a16:creationId xmlns:a16="http://schemas.microsoft.com/office/drawing/2014/main" id="{D9F36D50-FE33-BEB9-A950-15AB2DB6F14B}"/>
                </a:ext>
              </a:extLst>
            </p:cNvPr>
            <p:cNvSpPr/>
            <p:nvPr/>
          </p:nvSpPr>
          <p:spPr>
            <a:xfrm>
              <a:off x="2096713" y="5097149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agnetic Disk 38">
              <a:extLst>
                <a:ext uri="{FF2B5EF4-FFF2-40B4-BE49-F238E27FC236}">
                  <a16:creationId xmlns:a16="http://schemas.microsoft.com/office/drawing/2014/main" id="{F6DDF057-D9C0-757C-6CA3-3AD88F72E4DF}"/>
                </a:ext>
              </a:extLst>
            </p:cNvPr>
            <p:cNvSpPr/>
            <p:nvPr/>
          </p:nvSpPr>
          <p:spPr>
            <a:xfrm>
              <a:off x="2096712" y="4946690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>
              <a:extLst>
                <a:ext uri="{FF2B5EF4-FFF2-40B4-BE49-F238E27FC236}">
                  <a16:creationId xmlns:a16="http://schemas.microsoft.com/office/drawing/2014/main" id="{44B2FA98-15F2-E359-AA98-A25A05F8D5BE}"/>
                </a:ext>
              </a:extLst>
            </p:cNvPr>
            <p:cNvSpPr/>
            <p:nvPr/>
          </p:nvSpPr>
          <p:spPr>
            <a:xfrm>
              <a:off x="2096711" y="4788466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agnetic Disk 40">
              <a:extLst>
                <a:ext uri="{FF2B5EF4-FFF2-40B4-BE49-F238E27FC236}">
                  <a16:creationId xmlns:a16="http://schemas.microsoft.com/office/drawing/2014/main" id="{3C3872B2-7546-CC9F-F591-A6A04BD26AC9}"/>
                </a:ext>
              </a:extLst>
            </p:cNvPr>
            <p:cNvSpPr/>
            <p:nvPr/>
          </p:nvSpPr>
          <p:spPr>
            <a:xfrm>
              <a:off x="2096710" y="4638007"/>
              <a:ext cx="1065829" cy="192199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31011F-C7B5-3DEA-0D5C-D33D86201B6B}"/>
              </a:ext>
            </a:extLst>
          </p:cNvPr>
          <p:cNvGrpSpPr/>
          <p:nvPr/>
        </p:nvGrpSpPr>
        <p:grpSpPr>
          <a:xfrm>
            <a:off x="2367848" y="4365408"/>
            <a:ext cx="786267" cy="307777"/>
            <a:chOff x="1700668" y="2792912"/>
            <a:chExt cx="786267" cy="30777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085371-4650-B451-4296-56FF6B53F428}"/>
                </a:ext>
              </a:extLst>
            </p:cNvPr>
            <p:cNvSpPr/>
            <p:nvPr/>
          </p:nvSpPr>
          <p:spPr>
            <a:xfrm>
              <a:off x="1700668" y="2842211"/>
              <a:ext cx="786267" cy="232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4DB2C4F-A5CC-B44A-A9C2-BAE9051BF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748" y="2877256"/>
              <a:ext cx="102117" cy="16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5E5874-E095-1022-9CAE-C2B4F6A17344}"/>
                </a:ext>
              </a:extLst>
            </p:cNvPr>
            <p:cNvSpPr txBox="1"/>
            <p:nvPr/>
          </p:nvSpPr>
          <p:spPr>
            <a:xfrm>
              <a:off x="1860865" y="2792912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EVM</a:t>
              </a:r>
              <a:endParaRPr lang="en-US" sz="1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1EA350-9902-E5F8-4DB7-0BE48BEB0CF0}"/>
              </a:ext>
            </a:extLst>
          </p:cNvPr>
          <p:cNvGrpSpPr/>
          <p:nvPr/>
        </p:nvGrpSpPr>
        <p:grpSpPr>
          <a:xfrm>
            <a:off x="4371879" y="4365408"/>
            <a:ext cx="786267" cy="307777"/>
            <a:chOff x="1700668" y="2792912"/>
            <a:chExt cx="786267" cy="30777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39F13E-CFD3-EF25-089A-D51029539F49}"/>
                </a:ext>
              </a:extLst>
            </p:cNvPr>
            <p:cNvSpPr/>
            <p:nvPr/>
          </p:nvSpPr>
          <p:spPr>
            <a:xfrm>
              <a:off x="1700668" y="2842211"/>
              <a:ext cx="786267" cy="232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45479A0F-11CE-D283-E4F2-4E22A598B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748" y="2877256"/>
              <a:ext cx="102117" cy="16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468C20-70FF-0211-74CE-3A3D038DAA3A}"/>
                </a:ext>
              </a:extLst>
            </p:cNvPr>
            <p:cNvSpPr txBox="1"/>
            <p:nvPr/>
          </p:nvSpPr>
          <p:spPr>
            <a:xfrm>
              <a:off x="1860865" y="2792912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EVM</a:t>
              </a:r>
              <a:endParaRPr lang="en-US" sz="14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B954F3-35A1-5EB0-D310-B7655F1AB863}"/>
              </a:ext>
            </a:extLst>
          </p:cNvPr>
          <p:cNvGrpSpPr/>
          <p:nvPr/>
        </p:nvGrpSpPr>
        <p:grpSpPr>
          <a:xfrm>
            <a:off x="6350867" y="4368553"/>
            <a:ext cx="786267" cy="307777"/>
            <a:chOff x="1700668" y="2792912"/>
            <a:chExt cx="786267" cy="3077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F0CEC61-4A26-455B-6EDB-126A5C4E388E}"/>
                </a:ext>
              </a:extLst>
            </p:cNvPr>
            <p:cNvSpPr/>
            <p:nvPr/>
          </p:nvSpPr>
          <p:spPr>
            <a:xfrm>
              <a:off x="1700668" y="2842211"/>
              <a:ext cx="786267" cy="232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123D6AB3-A480-3F77-D3BA-6EA213BC5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748" y="2877256"/>
              <a:ext cx="102117" cy="16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EBCCF-5A9C-A2DD-76DD-07879441C79F}"/>
                </a:ext>
              </a:extLst>
            </p:cNvPr>
            <p:cNvSpPr txBox="1"/>
            <p:nvPr/>
          </p:nvSpPr>
          <p:spPr>
            <a:xfrm>
              <a:off x="1860865" y="2792912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EVM</a:t>
              </a:r>
              <a:endParaRPr lang="en-US" sz="14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5CC5FAC-2C5C-1BFB-7B7D-96C79B06E9D1}"/>
              </a:ext>
            </a:extLst>
          </p:cNvPr>
          <p:cNvGrpSpPr/>
          <p:nvPr/>
        </p:nvGrpSpPr>
        <p:grpSpPr>
          <a:xfrm>
            <a:off x="8298409" y="4368553"/>
            <a:ext cx="786267" cy="307777"/>
            <a:chOff x="1700668" y="2792912"/>
            <a:chExt cx="786267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ACADF6-40C3-180F-CF47-F227B4AB50E6}"/>
                </a:ext>
              </a:extLst>
            </p:cNvPr>
            <p:cNvSpPr/>
            <p:nvPr/>
          </p:nvSpPr>
          <p:spPr>
            <a:xfrm>
              <a:off x="1700668" y="2842211"/>
              <a:ext cx="786267" cy="232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3A1E106E-4057-8915-294E-15257913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748" y="2877256"/>
              <a:ext cx="102117" cy="16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24FA93-E8AB-6472-A980-6ECA5F804265}"/>
                </a:ext>
              </a:extLst>
            </p:cNvPr>
            <p:cNvSpPr txBox="1"/>
            <p:nvPr/>
          </p:nvSpPr>
          <p:spPr>
            <a:xfrm>
              <a:off x="1860865" y="2792912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EVM</a:t>
              </a:r>
              <a:endParaRPr lang="en-US" sz="1400" dirty="0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85080552-61D8-8409-9A45-C084FEF6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920" y="1439460"/>
            <a:ext cx="1078159" cy="178598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095E7C-C38C-E2B5-B620-2C8E31F12461}"/>
              </a:ext>
            </a:extLst>
          </p:cNvPr>
          <p:cNvSpPr txBox="1"/>
          <p:nvPr/>
        </p:nvSpPr>
        <p:spPr>
          <a:xfrm>
            <a:off x="4724400" y="1425911"/>
            <a:ext cx="78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Wallet</a:t>
            </a:r>
          </a:p>
          <a:p>
            <a:pPr algn="r"/>
            <a:r>
              <a:rPr lang="de-DE" dirty="0"/>
              <a:t>App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453A18-9141-8449-0C1A-48B1FF875AE5}"/>
              </a:ext>
            </a:extLst>
          </p:cNvPr>
          <p:cNvSpPr txBox="1"/>
          <p:nvPr/>
        </p:nvSpPr>
        <p:spPr>
          <a:xfrm>
            <a:off x="3953669" y="2711214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0x589A…24F</a:t>
            </a:r>
            <a:endParaRPr lang="en-US" sz="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2CDD81-59D0-6EF8-3DFE-3B555AF148EA}"/>
              </a:ext>
            </a:extLst>
          </p:cNvPr>
          <p:cNvSpPr txBox="1"/>
          <p:nvPr/>
        </p:nvSpPr>
        <p:spPr>
          <a:xfrm>
            <a:off x="3677538" y="2900008"/>
            <a:ext cx="128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Wallet </a:t>
            </a:r>
            <a:r>
              <a:rPr lang="de-DE" sz="1400" dirty="0" err="1"/>
              <a:t>Address</a:t>
            </a:r>
            <a:endParaRPr lang="en-US" sz="1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7E6EF6-2A6A-1548-74DB-905B982150D3}"/>
              </a:ext>
            </a:extLst>
          </p:cNvPr>
          <p:cNvSpPr/>
          <p:nvPr/>
        </p:nvSpPr>
        <p:spPr>
          <a:xfrm>
            <a:off x="2476986" y="5373293"/>
            <a:ext cx="119781" cy="1247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19E099C-8CA9-2302-58B1-7D36E4718B00}"/>
              </a:ext>
            </a:extLst>
          </p:cNvPr>
          <p:cNvSpPr/>
          <p:nvPr/>
        </p:nvSpPr>
        <p:spPr>
          <a:xfrm>
            <a:off x="4531964" y="5380535"/>
            <a:ext cx="119781" cy="1247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CA3D7F-DAF1-84D6-2703-97F6A53F9B21}"/>
              </a:ext>
            </a:extLst>
          </p:cNvPr>
          <p:cNvSpPr/>
          <p:nvPr/>
        </p:nvSpPr>
        <p:spPr>
          <a:xfrm>
            <a:off x="6511064" y="5376885"/>
            <a:ext cx="119781" cy="1247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921192-5241-36AF-D9B9-E4E43AB0FD94}"/>
              </a:ext>
            </a:extLst>
          </p:cNvPr>
          <p:cNvSpPr/>
          <p:nvPr/>
        </p:nvSpPr>
        <p:spPr>
          <a:xfrm>
            <a:off x="8458606" y="5373935"/>
            <a:ext cx="119781" cy="1247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llout: Line 63">
            <a:extLst>
              <a:ext uri="{FF2B5EF4-FFF2-40B4-BE49-F238E27FC236}">
                <a16:creationId xmlns:a16="http://schemas.microsoft.com/office/drawing/2014/main" id="{4B656CF6-C91C-D9B5-0D2D-0078DC379C83}"/>
              </a:ext>
            </a:extLst>
          </p:cNvPr>
          <p:cNvSpPr/>
          <p:nvPr/>
        </p:nvSpPr>
        <p:spPr>
          <a:xfrm>
            <a:off x="9932950" y="5321108"/>
            <a:ext cx="955169" cy="221215"/>
          </a:xfrm>
          <a:prstGeom prst="borderCallout1">
            <a:avLst>
              <a:gd name="adj1" fmla="val 28987"/>
              <a:gd name="adj2" fmla="val -7114"/>
              <a:gd name="adj3" fmla="val -79697"/>
              <a:gd name="adj4" fmla="val -7126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Ledger</a:t>
            </a:r>
            <a:endParaRPr lang="en-US" sz="1200" dirty="0"/>
          </a:p>
        </p:txBody>
      </p:sp>
      <p:sp>
        <p:nvSpPr>
          <p:cNvPr id="69" name="Callout: Line 68">
            <a:extLst>
              <a:ext uri="{FF2B5EF4-FFF2-40B4-BE49-F238E27FC236}">
                <a16:creationId xmlns:a16="http://schemas.microsoft.com/office/drawing/2014/main" id="{8A981621-A874-1FA5-6E64-0005F63320C9}"/>
              </a:ext>
            </a:extLst>
          </p:cNvPr>
          <p:cNvSpPr/>
          <p:nvPr/>
        </p:nvSpPr>
        <p:spPr>
          <a:xfrm>
            <a:off x="9932951" y="4608456"/>
            <a:ext cx="955169" cy="501544"/>
          </a:xfrm>
          <a:prstGeom prst="borderCallout1">
            <a:avLst>
              <a:gd name="adj1" fmla="val 20718"/>
              <a:gd name="adj2" fmla="val -11382"/>
              <a:gd name="adj3" fmla="val -19142"/>
              <a:gd name="adj4" fmla="val -96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Consensus</a:t>
            </a:r>
          </a:p>
          <a:p>
            <a:pPr algn="ctr"/>
            <a:r>
              <a:rPr lang="de-DE" sz="1050" dirty="0"/>
              <a:t>&amp; Distribution</a:t>
            </a:r>
          </a:p>
          <a:p>
            <a:pPr algn="ctr"/>
            <a:r>
              <a:rPr lang="de-DE" sz="1050" dirty="0" err="1"/>
              <a:t>Logic</a:t>
            </a:r>
            <a:endParaRPr lang="en-US" sz="1050" dirty="0"/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24C2BEE5-F5AC-9C74-9405-FD30135D8418}"/>
              </a:ext>
            </a:extLst>
          </p:cNvPr>
          <p:cNvCxnSpPr>
            <a:stCxn id="63" idx="3"/>
            <a:endCxn id="61" idx="4"/>
          </p:cNvCxnSpPr>
          <p:nvPr/>
        </p:nvCxnSpPr>
        <p:spPr>
          <a:xfrm flipV="1">
            <a:off x="2596767" y="3370039"/>
            <a:ext cx="1718968" cy="206563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3" grpId="0" animBg="1"/>
      <p:bldP spid="14" grpId="0"/>
      <p:bldP spid="15" grpId="0" animBg="1"/>
      <p:bldP spid="16" grpId="0"/>
      <p:bldP spid="24" grpId="0" animBg="1"/>
      <p:bldP spid="25" grpId="0"/>
      <p:bldP spid="33" grpId="0" animBg="1"/>
      <p:bldP spid="34" grpId="0"/>
      <p:bldP spid="59" grpId="0"/>
      <p:bldP spid="60" grpId="0"/>
      <p:bldP spid="62" grpId="0"/>
      <p:bldP spid="63" grpId="0" animBg="1"/>
      <p:bldP spid="65" grpId="0" animBg="1"/>
      <p:bldP spid="66" grpId="0" animBg="1"/>
      <p:bldP spid="67" grpId="0" animBg="1"/>
      <p:bldP spid="64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 err="1">
                <a:latin typeface="Bahnschrift SemiBold" panose="020B0502040204020203" pitchFamily="34" charset="0"/>
              </a:rPr>
              <a:t>Let‘s</a:t>
            </a:r>
            <a:r>
              <a:rPr lang="de-DE" dirty="0">
                <a:latin typeface="Bahnschrift SemiBold" panose="020B0502040204020203" pitchFamily="34" charset="0"/>
              </a:rPr>
              <a:t> play „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“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Proof-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-</a:t>
            </a:r>
            <a:r>
              <a:rPr lang="de-DE" dirty="0" err="1">
                <a:latin typeface="Bahnschrift SemiBold" panose="020B0502040204020203" pitchFamily="34" charset="0"/>
              </a:rPr>
              <a:t>work</a:t>
            </a:r>
            <a:r>
              <a:rPr lang="de-DE" dirty="0">
                <a:latin typeface="Bahnschrift SemiBold" panose="020B0502040204020203" pitchFamily="34" charset="0"/>
              </a:rPr>
              <a:t>: all </a:t>
            </a:r>
            <a:r>
              <a:rPr lang="de-DE" dirty="0" err="1">
                <a:latin typeface="Bahnschrift SemiBold" panose="020B0502040204020203" pitchFamily="34" charset="0"/>
              </a:rPr>
              <a:t>nodes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confirm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Proof-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-stake: </a:t>
            </a:r>
            <a:r>
              <a:rPr lang="de-DE" dirty="0" err="1">
                <a:latin typeface="Bahnschrift SemiBold" panose="020B0502040204020203" pitchFamily="34" charset="0"/>
              </a:rPr>
              <a:t>nodes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„</a:t>
            </a:r>
            <a:r>
              <a:rPr lang="de-DE" dirty="0" err="1">
                <a:latin typeface="Bahnschrift SemiBold" panose="020B0502040204020203" pitchFamily="34" charset="0"/>
              </a:rPr>
              <a:t>skin</a:t>
            </a:r>
            <a:r>
              <a:rPr lang="de-DE" dirty="0">
                <a:latin typeface="Bahnschrift SemiBold" panose="020B0502040204020203" pitchFamily="34" charset="0"/>
              </a:rPr>
              <a:t> in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game“ </a:t>
            </a:r>
            <a:r>
              <a:rPr lang="de-DE" dirty="0" err="1">
                <a:latin typeface="Bahnschrift SemiBold" panose="020B0502040204020203" pitchFamily="34" charset="0"/>
              </a:rPr>
              <a:t>confirm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0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 err="1">
                <a:latin typeface="Bahnschrift SemiBold" panose="020B0502040204020203" pitchFamily="34" charset="0"/>
              </a:rPr>
              <a:t>Sustainability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Bahnschrift SemiBold" panose="020B0502040204020203" pitchFamily="34" charset="0"/>
              </a:rPr>
              <a:t>Proof-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-</a:t>
            </a:r>
            <a:r>
              <a:rPr lang="de-DE" dirty="0" err="1">
                <a:latin typeface="Bahnschrift SemiBold" panose="020B0502040204020203" pitchFamily="34" charset="0"/>
              </a:rPr>
              <a:t>work</a:t>
            </a:r>
            <a:r>
              <a:rPr lang="de-DE" dirty="0">
                <a:latin typeface="Bahnschrift SemiBold" panose="020B0502040204020203" pitchFamily="34" charset="0"/>
              </a:rPr>
              <a:t>: </a:t>
            </a:r>
            <a:r>
              <a:rPr lang="de-DE" dirty="0" err="1">
                <a:latin typeface="Bahnschrift SemiBold" panose="020B0502040204020203" pitchFamily="34" charset="0"/>
              </a:rPr>
              <a:t>bad</a:t>
            </a:r>
            <a:endParaRPr lang="de-DE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   </a:t>
            </a:r>
            <a:r>
              <a:rPr lang="de-DE" sz="2000" dirty="0">
                <a:latin typeface="Bahnschrift SemiBold" panose="020B0502040204020203" pitchFamily="34" charset="0"/>
              </a:rPr>
              <a:t>51% </a:t>
            </a:r>
            <a:r>
              <a:rPr lang="de-DE" sz="2000" dirty="0" err="1">
                <a:latin typeface="Bahnschrift SemiBold" panose="020B0502040204020203" pitchFamily="34" charset="0"/>
              </a:rPr>
              <a:t>of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the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nodes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must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confirm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the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transaction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>
                <a:latin typeface="Bahnschrift SemiBold" panose="020B0502040204020203" pitchFamily="34" charset="0"/>
              </a:rPr>
              <a:t>    =&gt; </a:t>
            </a:r>
            <a:r>
              <a:rPr lang="de-DE" sz="2000" dirty="0" err="1">
                <a:latin typeface="Bahnschrift SemiBold" panose="020B0502040204020203" pitchFamily="34" charset="0"/>
              </a:rPr>
              <a:t>right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now</a:t>
            </a:r>
            <a:r>
              <a:rPr lang="de-DE" sz="2000" dirty="0">
                <a:latin typeface="Bahnschrift SemiBold" panose="020B0502040204020203" pitchFamily="34" charset="0"/>
              </a:rPr>
              <a:t>, </a:t>
            </a:r>
            <a:r>
              <a:rPr lang="de-DE" sz="2000" dirty="0" err="1">
                <a:latin typeface="Bahnschrift SemiBold" panose="020B0502040204020203" pitchFamily="34" charset="0"/>
              </a:rPr>
              <a:t>that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is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over</a:t>
            </a:r>
            <a:r>
              <a:rPr lang="de-DE" sz="2000" dirty="0">
                <a:latin typeface="Bahnschrift SemiBold" panose="020B0502040204020203" pitchFamily="34" charset="0"/>
              </a:rPr>
              <a:t> 2,700 </a:t>
            </a:r>
            <a:r>
              <a:rPr lang="de-DE" sz="2000" dirty="0" err="1">
                <a:latin typeface="Bahnschrift SemiBold" panose="020B0502040204020203" pitchFamily="34" charset="0"/>
              </a:rPr>
              <a:t>nodes</a:t>
            </a:r>
            <a:r>
              <a:rPr lang="de-DE" sz="2000" dirty="0">
                <a:latin typeface="Bahnschrift SemiBold" panose="020B0502040204020203" pitchFamily="34" charset="0"/>
              </a:rPr>
              <a:t> on ETH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Proof-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-stake: </a:t>
            </a:r>
            <a:r>
              <a:rPr lang="de-DE" dirty="0" err="1">
                <a:latin typeface="Bahnschrift SemiBold" panose="020B0502040204020203" pitchFamily="34" charset="0"/>
              </a:rPr>
              <a:t>good</a:t>
            </a:r>
            <a:endParaRPr lang="de-DE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 SemiBold" panose="020B0502040204020203" pitchFamily="34" charset="0"/>
              </a:rPr>
              <a:t>    </a:t>
            </a:r>
            <a:r>
              <a:rPr lang="de-DE" sz="2000" dirty="0" err="1">
                <a:latin typeface="Bahnschrift SemiBold" panose="020B0502040204020203" pitchFamily="34" charset="0"/>
              </a:rPr>
              <a:t>Only</a:t>
            </a:r>
            <a:r>
              <a:rPr lang="de-DE" sz="2000" dirty="0">
                <a:latin typeface="Bahnschrift SemiBold" panose="020B0502040204020203" pitchFamily="34" charset="0"/>
              </a:rPr>
              <a:t> 3 </a:t>
            </a:r>
            <a:r>
              <a:rPr lang="de-DE" sz="2000" dirty="0" err="1">
                <a:latin typeface="Bahnschrift SemiBold" panose="020B0502040204020203" pitchFamily="34" charset="0"/>
              </a:rPr>
              <a:t>nodes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of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thousands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must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confirm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the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transaction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 SemiBold" panose="020B0502040204020203" pitchFamily="34" charset="0"/>
              </a:rPr>
              <a:t>    =&gt; </a:t>
            </a:r>
            <a:r>
              <a:rPr lang="de-DE" sz="2000" dirty="0" err="1">
                <a:latin typeface="Bahnschrift SemiBold" panose="020B0502040204020203" pitchFamily="34" charset="0"/>
              </a:rPr>
              <a:t>dangerous</a:t>
            </a:r>
            <a:r>
              <a:rPr lang="de-DE" sz="2000" dirty="0">
                <a:latin typeface="Bahnschrift SemiBold" panose="020B0502040204020203" pitchFamily="34" charset="0"/>
              </a:rPr>
              <a:t>, </a:t>
            </a:r>
            <a:r>
              <a:rPr lang="de-DE" sz="2000" dirty="0" err="1">
                <a:latin typeface="Bahnschrift SemiBold" panose="020B0502040204020203" pitchFamily="34" charset="0"/>
              </a:rPr>
              <a:t>when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the</a:t>
            </a:r>
            <a:r>
              <a:rPr lang="de-DE" sz="2000" dirty="0">
                <a:latin typeface="Bahnschrift SemiBold" panose="020B0502040204020203" pitchFamily="34" charset="0"/>
              </a:rPr>
              <a:t> 3 </a:t>
            </a:r>
            <a:r>
              <a:rPr lang="de-DE" sz="2000" dirty="0" err="1">
                <a:latin typeface="Bahnschrift SemiBold" panose="020B0502040204020203" pitchFamily="34" charset="0"/>
              </a:rPr>
              <a:t>are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good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buddies</a:t>
            </a:r>
            <a:r>
              <a:rPr lang="de-DE" sz="2000" dirty="0">
                <a:latin typeface="Bahnschrift SemiBold" panose="020B0502040204020203" pitchFamily="34" charset="0"/>
              </a:rPr>
              <a:t>, </a:t>
            </a:r>
            <a:r>
              <a:rPr lang="de-DE" sz="2000" dirty="0" err="1">
                <a:latin typeface="Bahnschrift SemiBold" panose="020B0502040204020203" pitchFamily="34" charset="0"/>
              </a:rPr>
              <a:t>thus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the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consensus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is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random</a:t>
            </a:r>
            <a:endParaRPr lang="de-DE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Layer-1 vs. Layer-2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5644139" cy="47080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Sidechain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Roll-</a:t>
            </a:r>
            <a:r>
              <a:rPr lang="de-DE" dirty="0" err="1">
                <a:latin typeface="Bahnschrift SemiBold" panose="020B0502040204020203" pitchFamily="34" charset="0"/>
              </a:rPr>
              <a:t>ups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Channels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Layer-2 </a:t>
            </a:r>
            <a:r>
              <a:rPr lang="de-DE" dirty="0" err="1">
                <a:latin typeface="Bahnschrift SemiBold" panose="020B0502040204020203" pitchFamily="34" charset="0"/>
              </a:rPr>
              <a:t>solutions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are</a:t>
            </a:r>
            <a:r>
              <a:rPr lang="de-DE" dirty="0">
                <a:latin typeface="Bahnschrift SemiBold" panose="020B0502040204020203" pitchFamily="34" charset="0"/>
              </a:rPr>
              <a:t> on Gen2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Gen3 </a:t>
            </a:r>
            <a:r>
              <a:rPr lang="de-DE" dirty="0" err="1">
                <a:latin typeface="Bahnschrift SemiBold" panose="020B0502040204020203" pitchFamily="34" charset="0"/>
              </a:rPr>
              <a:t>blockchains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only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because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need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b="1" dirty="0">
                <a:latin typeface="Bahnschrift SemiBold" panose="020B0502040204020203" pitchFamily="34" charset="0"/>
              </a:rPr>
              <a:t>smart </a:t>
            </a:r>
            <a:r>
              <a:rPr lang="de-DE" b="1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</p:txBody>
      </p:sp>
      <p:pic>
        <p:nvPicPr>
          <p:cNvPr id="2050" name="Picture 2" descr="Blockchain layer 1 vs layer 2">
            <a:extLst>
              <a:ext uri="{FF2B5EF4-FFF2-40B4-BE49-F238E27FC236}">
                <a16:creationId xmlns:a16="http://schemas.microsoft.com/office/drawing/2014/main" id="{D64199B4-C66A-13A2-99BC-06599CBE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7" y="1103752"/>
            <a:ext cx="5389123" cy="53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Layer-1 vs. Layer-2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5335456" cy="470808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A </a:t>
            </a:r>
            <a:r>
              <a:rPr lang="de-DE" dirty="0" err="1">
                <a:latin typeface="Bahnschrift SemiBold" panose="020B0502040204020203" pitchFamily="34" charset="0"/>
              </a:rPr>
              <a:t>side-chain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roll-</a:t>
            </a:r>
            <a:r>
              <a:rPr lang="de-DE" dirty="0" err="1">
                <a:latin typeface="Bahnschrift SemiBold" panose="020B0502040204020203" pitchFamily="34" charset="0"/>
              </a:rPr>
              <a:t>up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using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dirty="0" err="1">
                <a:latin typeface="Bahnschrift SemiBold" panose="020B0502040204020203" pitchFamily="34" charset="0"/>
              </a:rPr>
              <a:t>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name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suggests</a:t>
            </a:r>
            <a:r>
              <a:rPr lang="de-DE" dirty="0">
                <a:latin typeface="Bahnschrift SemiBold" panose="020B0502040204020203" pitchFamily="34" charset="0"/>
              </a:rPr>
              <a:t>)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same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, but </a:t>
            </a:r>
            <a:r>
              <a:rPr lang="de-DE" dirty="0" err="1">
                <a:latin typeface="Bahnschrift SemiBold" panose="020B0502040204020203" pitchFamily="34" charset="0"/>
              </a:rPr>
              <a:t>summarizes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transactions</a:t>
            </a:r>
            <a:r>
              <a:rPr lang="de-DE" dirty="0">
                <a:latin typeface="Bahnschrift SemiBold" panose="020B0502040204020203" pitchFamily="34" charset="0"/>
              </a:rPr>
              <a:t> on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side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before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submitting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whole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collection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transactions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main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chain</a:t>
            </a:r>
            <a:r>
              <a:rPr lang="de-DE" dirty="0">
                <a:latin typeface="Bahnschrift SemiBold" panose="020B0502040204020203" pitchFamily="34" charset="0"/>
              </a:rPr>
              <a:t> – </a:t>
            </a:r>
            <a:r>
              <a:rPr lang="de-DE" dirty="0" err="1">
                <a:latin typeface="Bahnschrift SemiBold" panose="020B0502040204020203" pitchFamily="34" charset="0"/>
              </a:rPr>
              <a:t>summarized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F32E23-C7B3-45AF-8F36-A8D51846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26" y="0"/>
            <a:ext cx="560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o from The Matrix Masters the Blockchain (Meme) | by Evan Hansen |  LinkReply: Blockchain | Medium">
            <a:extLst>
              <a:ext uri="{FF2B5EF4-FFF2-40B4-BE49-F238E27FC236}">
                <a16:creationId xmlns:a16="http://schemas.microsoft.com/office/drawing/2014/main" id="{B6202866-54B7-3E8A-A2F8-6265CF60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09" y="904009"/>
            <a:ext cx="5049982" cy="50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8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game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5102488" cy="47080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ICO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Exchange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Swap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Bridge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7F1793-AA09-FDDE-47D4-406CD3FBEBC4}"/>
              </a:ext>
            </a:extLst>
          </p:cNvPr>
          <p:cNvSpPr txBox="1">
            <a:spLocks/>
          </p:cNvSpPr>
          <p:nvPr/>
        </p:nvSpPr>
        <p:spPr>
          <a:xfrm>
            <a:off x="6096000" y="1468877"/>
            <a:ext cx="5102488" cy="470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DeFi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Liquidity</a:t>
            </a:r>
            <a:r>
              <a:rPr lang="de-DE" dirty="0">
                <a:latin typeface="Bahnschrift SemiBold" panose="020B0502040204020203" pitchFamily="34" charset="0"/>
              </a:rPr>
              <a:t> pool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Staking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Burning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Regulations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2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234"/>
            <a:ext cx="10722845" cy="48736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core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difference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between</a:t>
            </a:r>
            <a:r>
              <a:rPr lang="de-DE" dirty="0">
                <a:latin typeface="Bahnschrift SemiBold" panose="020B0502040204020203" pitchFamily="34" charset="0"/>
              </a:rPr>
              <a:t> Bitcoin (Gen1) and Ethereum (and </a:t>
            </a:r>
            <a:r>
              <a:rPr lang="de-DE" dirty="0" err="1">
                <a:latin typeface="Bahnschrift SemiBold" panose="020B0502040204020203" pitchFamily="34" charset="0"/>
              </a:rPr>
              <a:t>others</a:t>
            </a:r>
            <a:r>
              <a:rPr lang="de-DE" dirty="0">
                <a:latin typeface="Bahnschrift SemiBold" panose="020B0502040204020203" pitchFamily="34" charset="0"/>
              </a:rPr>
              <a:t> Gen2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Gen3 </a:t>
            </a:r>
            <a:r>
              <a:rPr lang="de-DE" dirty="0" err="1">
                <a:latin typeface="Bahnschrift SemiBold" panose="020B0502040204020203" pitchFamily="34" charset="0"/>
              </a:rPr>
              <a:t>networks</a:t>
            </a:r>
            <a:r>
              <a:rPr lang="de-DE" dirty="0">
                <a:latin typeface="Bahnschrift SemiBold" panose="020B0502040204020203" pitchFamily="34" charset="0"/>
              </a:rPr>
              <a:t>) </a:t>
            </a:r>
            <a:r>
              <a:rPr lang="de-DE" dirty="0" err="1">
                <a:latin typeface="Bahnschrift SemiBold" panose="020B0502040204020203" pitchFamily="34" charset="0"/>
              </a:rPr>
              <a:t>are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compiled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computer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programs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submitted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not </a:t>
            </a:r>
            <a:r>
              <a:rPr lang="de-DE" dirty="0" err="1">
                <a:latin typeface="Bahnschrift SemiBold" panose="020B0502040204020203" pitchFamily="34" charset="0"/>
              </a:rPr>
              <a:t>be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updated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only</a:t>
            </a:r>
            <a:r>
              <a:rPr lang="de-DE" dirty="0">
                <a:latin typeface="Bahnschrift SemiBold" panose="020B0502040204020203" pitchFamily="34" charset="0"/>
              </a:rPr>
              <a:t> „</a:t>
            </a:r>
            <a:r>
              <a:rPr lang="de-DE" dirty="0" err="1">
                <a:latin typeface="Bahnschrift SemiBold" panose="020B0502040204020203" pitchFamily="34" charset="0"/>
              </a:rPr>
              <a:t>denounced</a:t>
            </a:r>
            <a:r>
              <a:rPr lang="de-DE" dirty="0">
                <a:latin typeface="Bahnschrift SemiBold" panose="020B0502040204020203" pitchFamily="34" charset="0"/>
              </a:rPr>
              <a:t>“.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 handle </a:t>
            </a:r>
            <a:r>
              <a:rPr lang="de-DE" dirty="0" err="1">
                <a:latin typeface="Bahnschrift SemiBold" panose="020B0502040204020203" pitchFamily="34" charset="0"/>
              </a:rPr>
              <a:t>incoming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requests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without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involved</a:t>
            </a:r>
            <a:r>
              <a:rPr lang="de-DE" dirty="0">
                <a:latin typeface="Bahnschrift SemiBold" panose="020B0502040204020203" pitchFamily="34" charset="0"/>
              </a:rPr>
              <a:t>, but </a:t>
            </a:r>
            <a:r>
              <a:rPr lang="de-DE" dirty="0" err="1">
                <a:latin typeface="Bahnschrift SemiBold" panose="020B0502040204020203" pitchFamily="34" charset="0"/>
              </a:rPr>
              <a:t>each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transaction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causes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computational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work</a:t>
            </a:r>
            <a:r>
              <a:rPr lang="de-DE" dirty="0">
                <a:latin typeface="Bahnschrift SemiBold" panose="020B0502040204020203" pitchFamily="34" charset="0"/>
              </a:rPr>
              <a:t> =&gt; gas </a:t>
            </a:r>
            <a:r>
              <a:rPr lang="de-DE" dirty="0" err="1">
                <a:latin typeface="Bahnschrift SemiBold" panose="020B0502040204020203" pitchFamily="34" charset="0"/>
              </a:rPr>
              <a:t>fees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In </a:t>
            </a:r>
            <a:r>
              <a:rPr lang="de-DE" dirty="0" err="1">
                <a:latin typeface="Bahnschrift SemiBold" panose="020B0502040204020203" pitchFamily="34" charset="0"/>
              </a:rPr>
              <a:t>business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blockchains</a:t>
            </a:r>
            <a:r>
              <a:rPr lang="de-DE" dirty="0">
                <a:latin typeface="Bahnschrift SemiBold" panose="020B0502040204020203" pitchFamily="34" charset="0"/>
              </a:rPr>
              <a:t> (IBM, </a:t>
            </a:r>
            <a:r>
              <a:rPr lang="de-DE" dirty="0" err="1">
                <a:latin typeface="Bahnschrift SemiBold" panose="020B0502040204020203" pitchFamily="34" charset="0"/>
              </a:rPr>
              <a:t>eg</a:t>
            </a:r>
            <a:r>
              <a:rPr lang="de-DE" dirty="0">
                <a:latin typeface="Bahnschrift SemiBold" panose="020B0502040204020203" pitchFamily="34" charset="0"/>
              </a:rPr>
              <a:t>.) </a:t>
            </a:r>
            <a:r>
              <a:rPr lang="de-DE" dirty="0" err="1">
                <a:latin typeface="Bahnschrift SemiBold" panose="020B0502040204020203" pitchFamily="34" charset="0"/>
              </a:rPr>
              <a:t>these</a:t>
            </a:r>
            <a:r>
              <a:rPr lang="de-DE" dirty="0">
                <a:latin typeface="Bahnschrift SemiBold" panose="020B0502040204020203" pitchFamily="34" charset="0"/>
              </a:rPr>
              <a:t> gas </a:t>
            </a:r>
            <a:r>
              <a:rPr lang="de-DE" dirty="0" err="1">
                <a:latin typeface="Bahnschrift SemiBold" panose="020B0502040204020203" pitchFamily="34" charset="0"/>
              </a:rPr>
              <a:t>fees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ignored</a:t>
            </a:r>
            <a:r>
              <a:rPr lang="de-DE" dirty="0">
                <a:latin typeface="Bahnschrift SemiBold" panose="020B0502040204020203" pitchFamily="34" charset="0"/>
              </a:rPr>
              <a:t>, also Layer-2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Generation 3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solutions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much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cheaper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844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Hi, I am Ralf!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Ist möglicherweise ein Bild von eine oder mehrere Personen und Innenbereich">
            <a:extLst>
              <a:ext uri="{FF2B5EF4-FFF2-40B4-BE49-F238E27FC236}">
                <a16:creationId xmlns:a16="http://schemas.microsoft.com/office/drawing/2014/main" id="{5D4AC889-86C7-F1DC-2FB4-6CA0EB4A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44" y="2023872"/>
            <a:ext cx="3747008" cy="28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13817-4FBA-A57F-C71F-7CCD652A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6714744" cy="47080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Started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game </a:t>
            </a:r>
            <a:r>
              <a:rPr lang="de-DE" dirty="0" err="1">
                <a:latin typeface="Bahnschrift SemiBold" panose="020B0502040204020203" pitchFamily="34" charset="0"/>
              </a:rPr>
              <a:t>development</a:t>
            </a:r>
            <a:r>
              <a:rPr lang="de-DE" dirty="0">
                <a:latin typeface="Bahnschrift SemiBold" panose="020B0502040204020203" pitchFamily="34" charset="0"/>
              </a:rPr>
              <a:t> in 1987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Self-</a:t>
            </a:r>
            <a:r>
              <a:rPr lang="de-DE" dirty="0" err="1">
                <a:latin typeface="Bahnschrift SemiBold" panose="020B0502040204020203" pitchFamily="34" charset="0"/>
              </a:rPr>
              <a:t>employed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since</a:t>
            </a:r>
            <a:r>
              <a:rPr lang="de-DE" dirty="0">
                <a:latin typeface="Bahnschrift SemiBold" panose="020B0502040204020203" pitchFamily="34" charset="0"/>
              </a:rPr>
              <a:t> 1995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Created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changed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updated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over</a:t>
            </a:r>
            <a:r>
              <a:rPr lang="de-DE" dirty="0">
                <a:latin typeface="Bahnschrift SemiBold" panose="020B0502040204020203" pitchFamily="34" charset="0"/>
              </a:rPr>
              <a:t> 400 </a:t>
            </a:r>
            <a:r>
              <a:rPr lang="de-DE" dirty="0" err="1">
                <a:latin typeface="Bahnschrift SemiBold" panose="020B0502040204020203" pitchFamily="34" charset="0"/>
              </a:rPr>
              <a:t>websites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shops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apps</a:t>
            </a:r>
            <a:r>
              <a:rPr lang="de-DE" dirty="0">
                <a:latin typeface="Bahnschrift SemiBold" panose="020B0502040204020203" pitchFamily="34" charset="0"/>
              </a:rPr>
              <a:t> in 27 </a:t>
            </a:r>
            <a:r>
              <a:rPr lang="de-DE" dirty="0" err="1">
                <a:latin typeface="Bahnschrift SemiBold" panose="020B0502040204020203" pitchFamily="34" charset="0"/>
              </a:rPr>
              <a:t>years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Built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latin typeface="Bahnschrift SemiBold" panose="020B0502040204020203" pitchFamily="34" charset="0"/>
              </a:rPr>
              <a:t>platform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downloads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sold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it</a:t>
            </a:r>
            <a:r>
              <a:rPr lang="de-DE" dirty="0">
                <a:latin typeface="Bahnschrift SemiBold" panose="020B0502040204020203" pitchFamily="34" charset="0"/>
              </a:rPr>
              <a:t> in 2015 (</a:t>
            </a:r>
            <a:r>
              <a:rPr lang="de-DE" dirty="0" err="1">
                <a:latin typeface="Bahnschrift SemiBold" panose="020B0502040204020203" pitchFamily="34" charset="0"/>
              </a:rPr>
              <a:t>first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integration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Bitcoin </a:t>
            </a:r>
            <a:r>
              <a:rPr lang="de-DE" dirty="0" err="1">
                <a:latin typeface="Bahnschrift SemiBold" panose="020B0502040204020203" pitchFamily="34" charset="0"/>
              </a:rPr>
              <a:t>payment</a:t>
            </a:r>
            <a:r>
              <a:rPr lang="de-DE" dirty="0">
                <a:latin typeface="Bahnschrift SemiBold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  <a:hlinkClick r:id="rId3"/>
              </a:rPr>
              <a:t>www.metadist.de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95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7644D-7637-2D78-7EF0-4214280A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-16266"/>
            <a:ext cx="9763449" cy="6874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995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 err="1">
                <a:latin typeface="Bahnschrift SemiBold" panose="020B0502040204020203" pitchFamily="34" charset="0"/>
              </a:rPr>
              <a:t>No</a:t>
            </a:r>
            <a:r>
              <a:rPr lang="de-DE" dirty="0">
                <a:latin typeface="Bahnschrift SemiBold" panose="020B0502040204020203" pitchFamily="34" charset="0"/>
              </a:rPr>
              <a:t> 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no</a:t>
            </a:r>
            <a:r>
              <a:rPr lang="de-DE" dirty="0">
                <a:latin typeface="Bahnschrift SemiBold" panose="020B0502040204020203" pitchFamily="34" charset="0"/>
              </a:rPr>
              <a:t> game!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234"/>
            <a:ext cx="10722845" cy="48736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Logical </a:t>
            </a:r>
            <a:r>
              <a:rPr lang="de-DE" dirty="0" err="1">
                <a:latin typeface="Bahnschrift SemiBold" panose="020B0502040204020203" pitchFamily="34" charset="0"/>
              </a:rPr>
              <a:t>rules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triggers</a:t>
            </a:r>
            <a:endParaRPr lang="de-DE" dirty="0">
              <a:latin typeface="Bahnschrift SemiBold" panose="020B05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If</a:t>
            </a:r>
            <a:r>
              <a:rPr lang="de-DE" dirty="0">
                <a:latin typeface="Bahnschrift SemiBold" panose="020B0502040204020203" pitchFamily="34" charset="0"/>
              </a:rPr>
              <a:t> „</a:t>
            </a:r>
            <a:r>
              <a:rPr lang="de-DE" dirty="0" err="1">
                <a:latin typeface="Bahnschrift SemiBold" panose="020B0502040204020203" pitchFamily="34" charset="0"/>
              </a:rPr>
              <a:t>keycard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Paula </a:t>
            </a:r>
            <a:r>
              <a:rPr lang="de-DE" dirty="0" err="1">
                <a:latin typeface="Bahnschrift SemiBold" panose="020B0502040204020203" pitchFamily="34" charset="0"/>
              </a:rPr>
              <a:t>used</a:t>
            </a:r>
            <a:r>
              <a:rPr lang="de-DE" dirty="0">
                <a:latin typeface="Bahnschrift SemiBold" panose="020B0502040204020203" pitchFamily="34" charset="0"/>
              </a:rPr>
              <a:t> on </a:t>
            </a:r>
            <a:r>
              <a:rPr lang="de-DE" dirty="0" err="1">
                <a:latin typeface="Bahnschrift SemiBold" panose="020B0502040204020203" pitchFamily="34" charset="0"/>
              </a:rPr>
              <a:t>door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book</a:t>
            </a:r>
            <a:r>
              <a:rPr lang="de-DE" dirty="0">
                <a:latin typeface="Bahnschrift SemiBold" panose="020B0502040204020203" pitchFamily="34" charset="0"/>
              </a:rPr>
              <a:t> 1 EUR from her wallet“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Publicly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deployed</a:t>
            </a:r>
            <a:r>
              <a:rPr lang="de-DE" dirty="0">
                <a:latin typeface="Bahnschrift SemiBold" panose="020B0502040204020203" pitchFamily="34" charset="0"/>
              </a:rPr>
              <a:t> (Open Source)</a:t>
            </a:r>
          </a:p>
          <a:p>
            <a:pPr lvl="1"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Hence</a:t>
            </a:r>
            <a:r>
              <a:rPr lang="de-DE" dirty="0">
                <a:latin typeface="Bahnschrift SemiBold" panose="020B0502040204020203" pitchFamily="34" charset="0"/>
              </a:rPr>
              <a:t> „smart“: </a:t>
            </a:r>
            <a:r>
              <a:rPr lang="de-DE" dirty="0" err="1">
                <a:latin typeface="Bahnschrift SemiBold" panose="020B0502040204020203" pitchFamily="34" charset="0"/>
              </a:rPr>
              <a:t>you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check and </a:t>
            </a:r>
            <a:r>
              <a:rPr lang="de-DE" dirty="0" err="1">
                <a:latin typeface="Bahnschrift SemiBold" panose="020B0502040204020203" pitchFamily="34" charset="0"/>
              </a:rPr>
              <a:t>verify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Unchangeable</a:t>
            </a:r>
            <a:endParaRPr lang="de-DE" dirty="0">
              <a:latin typeface="Bahnschrift SemiBold" panose="020B05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It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not </a:t>
            </a:r>
            <a:r>
              <a:rPr lang="de-DE" dirty="0" err="1">
                <a:latin typeface="Bahnschrift SemiBold" panose="020B0502040204020203" pitchFamily="34" charset="0"/>
              </a:rPr>
              <a:t>be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altered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afterwards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hence</a:t>
            </a:r>
            <a:r>
              <a:rPr lang="de-DE" dirty="0">
                <a:latin typeface="Bahnschrift SemiBold" panose="020B0502040204020203" pitchFamily="34" charset="0"/>
              </a:rPr>
              <a:t> „</a:t>
            </a:r>
            <a:r>
              <a:rPr lang="de-DE" dirty="0" err="1">
                <a:latin typeface="Bahnschrift SemiBold" panose="020B0502040204020203" pitchFamily="34" charset="0"/>
              </a:rPr>
              <a:t>contract</a:t>
            </a:r>
            <a:r>
              <a:rPr lang="de-DE" dirty="0">
                <a:latin typeface="Bahnschrift SemiBold" panose="020B0502040204020203" pitchFamily="34" charset="0"/>
              </a:rPr>
              <a:t>“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Logging</a:t>
            </a:r>
            <a:endParaRPr lang="de-DE" dirty="0">
              <a:latin typeface="Bahnschrift SemiBold" panose="020B05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Interactions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are</a:t>
            </a:r>
            <a:r>
              <a:rPr lang="de-DE" dirty="0">
                <a:latin typeface="Bahnschrift SemiBold" panose="020B0502040204020203" pitchFamily="34" charset="0"/>
              </a:rPr>
              <a:t> all </a:t>
            </a:r>
            <a:r>
              <a:rPr lang="de-DE" dirty="0" err="1">
                <a:latin typeface="Bahnschrift SemiBold" panose="020B0502040204020203" pitchFamily="34" charset="0"/>
              </a:rPr>
              <a:t>stored</a:t>
            </a:r>
            <a:r>
              <a:rPr lang="de-DE" dirty="0">
                <a:latin typeface="Bahnschrift SemiBold" panose="020B0502040204020203" pitchFamily="34" charset="0"/>
              </a:rPr>
              <a:t> „on </a:t>
            </a:r>
            <a:r>
              <a:rPr lang="de-DE" dirty="0" err="1">
                <a:latin typeface="Bahnschrift SemiBold" panose="020B0502040204020203" pitchFamily="34" charset="0"/>
              </a:rPr>
              <a:t>chain</a:t>
            </a:r>
            <a:r>
              <a:rPr lang="de-DE" dirty="0">
                <a:latin typeface="Bahnschrift SemiBold" panose="020B0502040204020203" pitchFamily="34" charset="0"/>
              </a:rPr>
              <a:t>“: </a:t>
            </a:r>
            <a:r>
              <a:rPr lang="de-DE" dirty="0" err="1">
                <a:latin typeface="Bahnschrift SemiBold" panose="020B0502040204020203" pitchFamily="34" charset="0"/>
              </a:rPr>
              <a:t>trustless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511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: NFT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1003604" cy="47080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An NFT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an „</a:t>
            </a:r>
            <a:r>
              <a:rPr lang="de-DE" dirty="0" err="1">
                <a:latin typeface="Bahnschrift SemiBold" panose="020B0502040204020203" pitchFamily="34" charset="0"/>
              </a:rPr>
              <a:t>unchangeable</a:t>
            </a:r>
            <a:r>
              <a:rPr lang="de-DE" dirty="0">
                <a:latin typeface="Bahnschrift SemiBold" panose="020B0502040204020203" pitchFamily="34" charset="0"/>
              </a:rPr>
              <a:t>“, unique </a:t>
            </a:r>
            <a:r>
              <a:rPr lang="de-DE" dirty="0" err="1">
                <a:latin typeface="Bahnschrift SemiBold" panose="020B0502040204020203" pitchFamily="34" charset="0"/>
              </a:rPr>
              <a:t>entry</a:t>
            </a:r>
            <a:r>
              <a:rPr lang="de-DE" dirty="0">
                <a:latin typeface="Bahnschrift SemiBold" panose="020B0502040204020203" pitchFamily="34" charset="0"/>
              </a:rPr>
              <a:t>: </a:t>
            </a:r>
            <a:r>
              <a:rPr lang="de-DE" u="sng" dirty="0">
                <a:latin typeface="Bahnschrift SemiBold" panose="020B0502040204020203" pitchFamily="34" charset="0"/>
              </a:rPr>
              <a:t>N</a:t>
            </a:r>
            <a:r>
              <a:rPr lang="de-DE" dirty="0">
                <a:latin typeface="Bahnschrift SemiBold" panose="020B0502040204020203" pitchFamily="34" charset="0"/>
              </a:rPr>
              <a:t>on </a:t>
            </a:r>
            <a:r>
              <a:rPr lang="de-DE" u="sng" dirty="0">
                <a:latin typeface="Bahnschrift SemiBold" panose="020B0502040204020203" pitchFamily="34" charset="0"/>
              </a:rPr>
              <a:t>F</a:t>
            </a:r>
            <a:r>
              <a:rPr lang="de-DE" dirty="0">
                <a:latin typeface="Bahnschrift SemiBold" panose="020B0502040204020203" pitchFamily="34" charset="0"/>
              </a:rPr>
              <a:t>ungible </a:t>
            </a:r>
            <a:r>
              <a:rPr lang="de-DE" u="sng" dirty="0">
                <a:latin typeface="Bahnschrift SemiBold" panose="020B0502040204020203" pitchFamily="34" charset="0"/>
              </a:rPr>
              <a:t>T</a:t>
            </a:r>
            <a:r>
              <a:rPr lang="de-DE" dirty="0">
                <a:latin typeface="Bahnschrift SemiBold" panose="020B0502040204020203" pitchFamily="34" charset="0"/>
              </a:rPr>
              <a:t>oken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technical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idea</a:t>
            </a:r>
            <a:r>
              <a:rPr lang="de-DE" dirty="0">
                <a:latin typeface="Bahnschrift SemiBold" panose="020B0502040204020203" pitchFamily="34" charset="0"/>
              </a:rPr>
              <a:t> was,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certify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files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dirty="0" err="1">
                <a:latin typeface="Bahnschrift SemiBold" panose="020B0502040204020203" pitchFamily="34" charset="0"/>
              </a:rPr>
              <a:t>eg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  <a:r>
              <a:rPr lang="de-DE" dirty="0" err="1">
                <a:latin typeface="Bahnschrift SemiBold" panose="020B0502040204020203" pitchFamily="34" charset="0"/>
              </a:rPr>
              <a:t>drivers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license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stocks</a:t>
            </a:r>
            <a:r>
              <a:rPr lang="de-DE" dirty="0">
                <a:latin typeface="Bahnschrift SemiBold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crypto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scene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abused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art</a:t>
            </a:r>
            <a:r>
              <a:rPr lang="de-DE" dirty="0">
                <a:latin typeface="Bahnschrift SemiBold" panose="020B0502040204020203" pitchFamily="34" charset="0"/>
              </a:rPr>
              <a:t>: BAYC </a:t>
            </a:r>
            <a:r>
              <a:rPr lang="de-DE" dirty="0" err="1">
                <a:latin typeface="Bahnschrift SemiBold" panose="020B0502040204020203" pitchFamily="34" charset="0"/>
              </a:rPr>
              <a:t>traded</a:t>
            </a:r>
            <a:r>
              <a:rPr lang="de-DE" dirty="0">
                <a:latin typeface="Bahnschrift SemiBold" panose="020B0502040204020203" pitchFamily="34" charset="0"/>
              </a:rPr>
              <a:t> ca. 1.2 </a:t>
            </a:r>
            <a:r>
              <a:rPr lang="de-DE" dirty="0" err="1">
                <a:latin typeface="Bahnschrift SemiBold" panose="020B0502040204020203" pitchFamily="34" charset="0"/>
              </a:rPr>
              <a:t>billion</a:t>
            </a:r>
            <a:r>
              <a:rPr lang="de-DE" dirty="0">
                <a:latin typeface="Bahnschrift SemiBold" panose="020B0502040204020203" pitchFamily="34" charset="0"/>
              </a:rPr>
              <a:t> US$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23EDB-F06C-3524-EF65-091377D5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44" y="3770893"/>
            <a:ext cx="4721075" cy="28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NFT: </a:t>
            </a:r>
            <a:r>
              <a:rPr lang="de-DE" dirty="0" err="1">
                <a:latin typeface="Bahnschrift SemiBold" panose="020B0502040204020203" pitchFamily="34" charset="0"/>
              </a:rPr>
              <a:t>craziness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3BB5E-15B3-64B1-C265-6CA2EBFDB89B}"/>
              </a:ext>
            </a:extLst>
          </p:cNvPr>
          <p:cNvSpPr txBox="1"/>
          <p:nvPr/>
        </p:nvSpPr>
        <p:spPr>
          <a:xfrm>
            <a:off x="4962144" y="654513"/>
            <a:ext cx="790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https://www.theblock.co/data/nft-non-fungible-tokens/nft-overview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9AE175-41CD-D8FB-EEC5-D23651F1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12" y="1229568"/>
            <a:ext cx="7961376" cy="56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latin typeface="Bahnschrift SemiBold" panose="020B0502040204020203" pitchFamily="34" charset="0"/>
              </a:rPr>
              <a:t>contracts</a:t>
            </a:r>
            <a:r>
              <a:rPr lang="de-DE" dirty="0">
                <a:latin typeface="Bahnschrift SemiBold" panose="020B0502040204020203" pitchFamily="34" charset="0"/>
              </a:rPr>
              <a:t>: NFT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C8880-ECA0-7DD1-8BC7-669E2B3B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64" y="1313234"/>
            <a:ext cx="9211471" cy="52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01789A-8495-32B4-97F0-0C6F67C3C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55" y="0"/>
            <a:ext cx="8710890" cy="6858000"/>
          </a:xfrm>
          <a:prstGeom prst="rect">
            <a:avLst/>
          </a:prstGeom>
        </p:spPr>
      </p:pic>
      <p:sp>
        <p:nvSpPr>
          <p:cNvPr id="9" name="Arrow: Up-Down 8">
            <a:extLst>
              <a:ext uri="{FF2B5EF4-FFF2-40B4-BE49-F238E27FC236}">
                <a16:creationId xmlns:a16="http://schemas.microsoft.com/office/drawing/2014/main" id="{03C8A99A-6558-E5CD-B98F-141402DEACA2}"/>
              </a:ext>
            </a:extLst>
          </p:cNvPr>
          <p:cNvSpPr/>
          <p:nvPr/>
        </p:nvSpPr>
        <p:spPr>
          <a:xfrm rot="3583611">
            <a:off x="4743450" y="978694"/>
            <a:ext cx="535781" cy="1635919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game – a </a:t>
            </a:r>
            <a:r>
              <a:rPr lang="de-DE" dirty="0" err="1">
                <a:latin typeface="Bahnschrift SemiBold" panose="020B0502040204020203" pitchFamily="34" charset="0"/>
              </a:rPr>
              <a:t>simplified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story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022"/>
            <a:ext cx="10172571" cy="51940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Company GRQ </a:t>
            </a:r>
            <a:r>
              <a:rPr lang="de-DE" dirty="0" err="1">
                <a:latin typeface="Bahnschrift SemiBold" panose="020B0502040204020203" pitchFamily="34" charset="0"/>
              </a:rPr>
              <a:t>wants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do an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ICO</a:t>
            </a:r>
            <a:r>
              <a:rPr lang="de-DE" dirty="0">
                <a:latin typeface="Bahnschrift SemiBold" panose="020B0502040204020203" pitchFamily="34" charset="0"/>
              </a:rPr>
              <a:t> (initial </a:t>
            </a:r>
            <a:r>
              <a:rPr lang="de-DE" dirty="0" err="1">
                <a:latin typeface="Bahnschrift SemiBold" panose="020B0502040204020203" pitchFamily="34" charset="0"/>
              </a:rPr>
              <a:t>coin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offering</a:t>
            </a:r>
            <a:r>
              <a:rPr lang="de-DE" dirty="0">
                <a:latin typeface="Bahnschrift SemiBold" panose="020B0502040204020203" pitchFamily="34" charset="0"/>
              </a:rPr>
              <a:t>) </a:t>
            </a:r>
            <a:r>
              <a:rPr lang="de-DE" dirty="0" err="1">
                <a:latin typeface="Bahnschrift SemiBold" panose="020B0502040204020203" pitchFamily="34" charset="0"/>
              </a:rPr>
              <a:t>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ERC-20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tokens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sets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up</a:t>
            </a:r>
            <a:r>
              <a:rPr lang="de-DE" dirty="0">
                <a:latin typeface="Bahnschrift SemiBold" panose="020B0502040204020203" pitchFamily="34" charset="0"/>
              </a:rPr>
              <a:t> a network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full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nodes</a:t>
            </a:r>
            <a:r>
              <a:rPr lang="de-DE" dirty="0">
                <a:latin typeface="Bahnschrift SemiBold" panose="020B0502040204020203" pitchFamily="34" charset="0"/>
              </a:rPr>
              <a:t>. 5 </a:t>
            </a:r>
            <a:r>
              <a:rPr lang="de-DE" dirty="0" err="1">
                <a:latin typeface="Bahnschrift SemiBold" panose="020B0502040204020203" pitchFamily="34" charset="0"/>
              </a:rPr>
              <a:t>partners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join</a:t>
            </a:r>
            <a:r>
              <a:rPr lang="de-DE" dirty="0">
                <a:latin typeface="Bahnschrift SemiBold" panose="020B0502040204020203" pitchFamily="34" charset="0"/>
              </a:rPr>
              <a:t> in.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build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governance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group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configure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servers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together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define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initial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smart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contract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generate</a:t>
            </a:r>
            <a:r>
              <a:rPr lang="de-DE" dirty="0">
                <a:latin typeface="Bahnschrift SemiBold" panose="020B0502040204020203" pitchFamily="34" charset="0"/>
              </a:rPr>
              <a:t> 100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coins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put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these</a:t>
            </a:r>
            <a:r>
              <a:rPr lang="de-DE" dirty="0">
                <a:latin typeface="Bahnschrift SemiBold" panose="020B0502040204020203" pitchFamily="34" charset="0"/>
              </a:rPr>
              <a:t> 100 </a:t>
            </a:r>
            <a:r>
              <a:rPr lang="de-DE" dirty="0" err="1">
                <a:latin typeface="Bahnschrift SemiBold" panose="020B0502040204020203" pitchFamily="34" charset="0"/>
              </a:rPr>
              <a:t>coins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founders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wallet </a:t>
            </a:r>
            <a:r>
              <a:rPr lang="de-DE" dirty="0">
                <a:latin typeface="Bahnschrift SemiBold" panose="020B0502040204020203" pitchFamily="34" charset="0"/>
              </a:rPr>
              <a:t>(</a:t>
            </a:r>
            <a:r>
              <a:rPr lang="de-DE" dirty="0" err="1">
                <a:latin typeface="Bahnschrift SemiBold" panose="020B0502040204020203" pitchFamily="34" charset="0"/>
              </a:rPr>
              <a:t>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unspend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transactions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UTXO). </a:t>
            </a:r>
            <a:r>
              <a:rPr lang="de-DE" dirty="0" err="1">
                <a:latin typeface="Bahnschrift SemiBold" panose="020B0502040204020203" pitchFamily="34" charset="0"/>
              </a:rPr>
              <a:t>Then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register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their</a:t>
            </a:r>
            <a:r>
              <a:rPr lang="de-DE" dirty="0">
                <a:latin typeface="Bahnschrift SemiBold" panose="020B0502040204020203" pitchFamily="34" charset="0"/>
              </a:rPr>
              <a:t> network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an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exchange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dirty="0" err="1">
                <a:latin typeface="Bahnschrift SemiBold" panose="020B0502040204020203" pitchFamily="34" charset="0"/>
              </a:rPr>
              <a:t>eg</a:t>
            </a:r>
            <a:r>
              <a:rPr lang="de-DE" dirty="0">
                <a:latin typeface="Bahnschrift SemiBold" panose="020B0502040204020203" pitchFamily="34" charset="0"/>
              </a:rPr>
              <a:t>. Kraken.com) and </a:t>
            </a:r>
            <a:r>
              <a:rPr lang="de-DE" dirty="0" err="1">
                <a:latin typeface="Bahnschrift SemiBold" panose="020B0502040204020203" pitchFamily="34" charset="0"/>
              </a:rPr>
              <a:t>offer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coins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fiat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A </a:t>
            </a:r>
            <a:r>
              <a:rPr lang="de-DE" dirty="0" err="1">
                <a:latin typeface="Bahnschrift SemiBold" panose="020B0502040204020203" pitchFamily="34" charset="0"/>
              </a:rPr>
              <a:t>student</a:t>
            </a:r>
            <a:r>
              <a:rPr lang="de-DE" dirty="0">
                <a:latin typeface="Bahnschrift SemiBold" panose="020B0502040204020203" pitchFamily="34" charset="0"/>
              </a:rPr>
              <a:t> (Paula) from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university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Münster </a:t>
            </a:r>
            <a:r>
              <a:rPr lang="de-DE" dirty="0" err="1">
                <a:latin typeface="Bahnschrift SemiBold" panose="020B0502040204020203" pitchFamily="34" charset="0"/>
              </a:rPr>
              <a:t>identifies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Kraken.com and </a:t>
            </a:r>
            <a:r>
              <a:rPr lang="de-DE" dirty="0" err="1">
                <a:latin typeface="Bahnschrift SemiBold" panose="020B0502040204020203" pitchFamily="34" charset="0"/>
              </a:rPr>
              <a:t>buys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one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$100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her </a:t>
            </a:r>
            <a:r>
              <a:rPr lang="de-DE" dirty="0" err="1">
                <a:latin typeface="Bahnschrift SemiBold" panose="020B0502040204020203" pitchFamily="34" charset="0"/>
              </a:rPr>
              <a:t>credit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card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  <a:r>
              <a:rPr lang="de-DE" dirty="0" err="1">
                <a:latin typeface="Bahnschrift SemiBold" panose="020B0502040204020203" pitchFamily="34" charset="0"/>
              </a:rPr>
              <a:t>She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has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pay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roughly</a:t>
            </a:r>
            <a:r>
              <a:rPr lang="de-DE" dirty="0">
                <a:latin typeface="Bahnschrift SemiBold" panose="020B0502040204020203" pitchFamily="34" charset="0"/>
              </a:rPr>
              <a:t> 105 US$ ($5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fees</a:t>
            </a:r>
            <a:r>
              <a:rPr lang="de-DE" dirty="0">
                <a:latin typeface="Bahnschrift SemiBold" panose="020B0502040204020203" pitchFamily="34" charset="0"/>
              </a:rPr>
              <a:t>). The </a:t>
            </a:r>
            <a:r>
              <a:rPr lang="de-DE" dirty="0" err="1">
                <a:latin typeface="Bahnschrift SemiBold" panose="020B0502040204020203" pitchFamily="34" charset="0"/>
              </a:rPr>
              <a:t>transaction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„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mined</a:t>
            </a:r>
            <a:r>
              <a:rPr lang="de-DE" dirty="0">
                <a:latin typeface="Bahnschrift SemiBold" panose="020B0502040204020203" pitchFamily="34" charset="0"/>
              </a:rPr>
              <a:t>“ </a:t>
            </a:r>
            <a:r>
              <a:rPr lang="de-DE" dirty="0" err="1">
                <a:latin typeface="Bahnschrift SemiBold" panose="020B0502040204020203" pitchFamily="34" charset="0"/>
              </a:rPr>
              <a:t>by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5 </a:t>
            </a:r>
            <a:r>
              <a:rPr lang="de-DE" dirty="0" err="1">
                <a:latin typeface="Bahnschrift SemiBold" panose="020B0502040204020203" pitchFamily="34" charset="0"/>
              </a:rPr>
              <a:t>full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nodes</a:t>
            </a:r>
            <a:r>
              <a:rPr lang="de-DE" dirty="0">
                <a:latin typeface="Bahnschrift SemiBold" panose="020B0502040204020203" pitchFamily="34" charset="0"/>
              </a:rPr>
              <a:t> and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get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latin typeface="Bahnschrift SemiBold" panose="020B0502040204020203" pitchFamily="34" charset="0"/>
              </a:rPr>
              <a:t>split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gas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fees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that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Paula </a:t>
            </a:r>
            <a:r>
              <a:rPr lang="de-DE" dirty="0" err="1">
                <a:latin typeface="Bahnschrift SemiBold" panose="020B0502040204020203" pitchFamily="34" charset="0"/>
              </a:rPr>
              <a:t>gets</a:t>
            </a:r>
            <a:r>
              <a:rPr lang="de-DE" dirty="0">
                <a:latin typeface="Bahnschrift SemiBold" panose="020B0502040204020203" pitchFamily="34" charset="0"/>
              </a:rPr>
              <a:t> 1 </a:t>
            </a:r>
            <a:r>
              <a:rPr lang="de-DE" dirty="0" err="1">
                <a:latin typeface="Bahnschrift SemiBold" panose="020B0502040204020203" pitchFamily="34" charset="0"/>
              </a:rPr>
              <a:t>coin</a:t>
            </a:r>
            <a:r>
              <a:rPr lang="de-DE" dirty="0">
                <a:latin typeface="Bahnschrift SemiBold" panose="020B0502040204020203" pitchFamily="34" charset="0"/>
              </a:rPr>
              <a:t> in her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custodial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wallet </a:t>
            </a:r>
            <a:r>
              <a:rPr lang="de-DE" dirty="0">
                <a:latin typeface="Bahnschrift SemiBold" panose="020B0502040204020203" pitchFamily="34" charset="0"/>
              </a:rPr>
              <a:t>at Kraken. </a:t>
            </a:r>
            <a:r>
              <a:rPr lang="de-DE" dirty="0" err="1">
                <a:latin typeface="Bahnschrift SemiBold" panose="020B0502040204020203" pitchFamily="34" charset="0"/>
              </a:rPr>
              <a:t>She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send </a:t>
            </a:r>
            <a:r>
              <a:rPr lang="de-DE" dirty="0" err="1">
                <a:latin typeface="Bahnschrift SemiBold" panose="020B0502040204020203" pitchFamily="34" charset="0"/>
              </a:rPr>
              <a:t>that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her 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private wallet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Kraken </a:t>
            </a:r>
            <a:r>
              <a:rPr lang="de-DE" dirty="0" err="1">
                <a:latin typeface="Bahnschrift SemiBold" panose="020B0502040204020203" pitchFamily="34" charset="0"/>
              </a:rPr>
              <a:t>gets</a:t>
            </a:r>
            <a:r>
              <a:rPr lang="de-DE" dirty="0">
                <a:latin typeface="Bahnschrift SemiBold" panose="020B0502040204020203" pitchFamily="34" charset="0"/>
              </a:rPr>
              <a:t> an </a:t>
            </a:r>
            <a:r>
              <a:rPr lang="de-DE" dirty="0" err="1">
                <a:latin typeface="Bahnschrift SemiBold" panose="020B0502040204020203" pitchFamily="34" charset="0"/>
              </a:rPr>
              <a:t>exchange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fee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around</a:t>
            </a:r>
            <a:r>
              <a:rPr lang="de-DE" dirty="0">
                <a:latin typeface="Bahnschrift SemiBold" panose="020B0502040204020203" pitchFamily="34" charset="0"/>
              </a:rPr>
              <a:t> $2,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network </a:t>
            </a:r>
            <a:r>
              <a:rPr lang="de-DE" dirty="0" err="1">
                <a:latin typeface="Bahnschrift SemiBold" panose="020B0502040204020203" pitchFamily="34" charset="0"/>
              </a:rPr>
              <a:t>gets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around</a:t>
            </a:r>
            <a:r>
              <a:rPr lang="de-DE" dirty="0">
                <a:latin typeface="Bahnschrift SemiBold" panose="020B0502040204020203" pitchFamily="34" charset="0"/>
              </a:rPr>
              <a:t> $3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gas </a:t>
            </a:r>
            <a:r>
              <a:rPr lang="de-DE" dirty="0" err="1">
                <a:latin typeface="Bahnschrift SemiBold" panose="020B0502040204020203" pitchFamily="34" charset="0"/>
              </a:rPr>
              <a:t>fees</a:t>
            </a:r>
            <a:r>
              <a:rPr lang="de-DE" dirty="0">
                <a:latin typeface="Bahnschrift SemiBold" panose="020B0502040204020203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GRQ </a:t>
            </a:r>
            <a:r>
              <a:rPr lang="de-DE" dirty="0" err="1">
                <a:latin typeface="Bahnschrift SemiBold" panose="020B0502040204020203" pitchFamily="34" charset="0"/>
              </a:rPr>
              <a:t>created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digital </a:t>
            </a: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currency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latin typeface="Bahnschrift SemiBold" panose="020B0502040204020203" pitchFamily="34" charset="0"/>
              </a:rPr>
              <a:t>theoretical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capitalization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$10,000. </a:t>
            </a:r>
            <a:r>
              <a:rPr lang="de-DE" dirty="0" err="1">
                <a:latin typeface="Bahnschrift SemiBold" panose="020B0502040204020203" pitchFamily="34" charset="0"/>
              </a:rPr>
              <a:t>They</a:t>
            </a:r>
            <a:r>
              <a:rPr lang="de-DE" dirty="0">
                <a:latin typeface="Bahnschrift SemiBold" panose="020B0502040204020203" pitchFamily="34" charset="0"/>
              </a:rPr>
              <a:t> still </a:t>
            </a:r>
            <a:r>
              <a:rPr lang="de-DE" dirty="0" err="1">
                <a:latin typeface="Bahnschrift SemiBold" panose="020B0502040204020203" pitchFamily="34" charset="0"/>
              </a:rPr>
              <a:t>have</a:t>
            </a:r>
            <a:r>
              <a:rPr lang="de-DE" dirty="0">
                <a:latin typeface="Bahnschrift SemiBold" panose="020B0502040204020203" pitchFamily="34" charset="0"/>
              </a:rPr>
              <a:t> 99 </a:t>
            </a:r>
            <a:r>
              <a:rPr lang="de-DE" dirty="0" err="1">
                <a:latin typeface="Bahnschrift SemiBold" panose="020B0502040204020203" pitchFamily="34" charset="0"/>
              </a:rPr>
              <a:t>coins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166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game – </a:t>
            </a:r>
            <a:r>
              <a:rPr lang="de-DE" dirty="0" err="1">
                <a:latin typeface="Bahnschrift SemiBold" panose="020B0502040204020203" pitchFamily="34" charset="0"/>
              </a:rPr>
              <a:t>pools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staking</a:t>
            </a:r>
            <a:r>
              <a:rPr lang="de-DE" dirty="0">
                <a:latin typeface="Bahnschrift SemiBold" panose="020B0502040204020203" pitchFamily="34" charset="0"/>
              </a:rPr>
              <a:t>, etc.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877"/>
            <a:ext cx="10722845" cy="40874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Pooling</a:t>
            </a:r>
            <a:r>
              <a:rPr lang="de-DE" dirty="0">
                <a:latin typeface="Bahnschrift SemiBold" panose="020B0502040204020203" pitchFamily="34" charset="0"/>
              </a:rPr>
              <a:t>: </a:t>
            </a:r>
            <a:r>
              <a:rPr lang="de-DE" dirty="0" err="1">
                <a:latin typeface="Bahnschrift SemiBold" panose="020B0502040204020203" pitchFamily="34" charset="0"/>
              </a:rPr>
              <a:t>users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join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anonymously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pool </a:t>
            </a:r>
            <a:r>
              <a:rPr lang="de-DE" dirty="0" err="1">
                <a:latin typeface="Bahnschrift SemiBold" panose="020B0502040204020203" pitchFamily="34" charset="0"/>
              </a:rPr>
              <a:t>their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endParaRPr lang="de-DE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Staking</a:t>
            </a:r>
            <a:r>
              <a:rPr lang="de-DE" dirty="0">
                <a:latin typeface="Bahnschrift SemiBold" panose="020B0502040204020203" pitchFamily="34" charset="0"/>
              </a:rPr>
              <a:t>: </a:t>
            </a:r>
            <a:r>
              <a:rPr lang="de-DE" dirty="0" err="1">
                <a:latin typeface="Bahnschrift SemiBold" panose="020B0502040204020203" pitchFamily="34" charset="0"/>
              </a:rPr>
              <a:t>users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lend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their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currency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interest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dirty="0" err="1">
                <a:latin typeface="Bahnschrift SemiBold" panose="020B0502040204020203" pitchFamily="34" charset="0"/>
              </a:rPr>
              <a:t>eg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  <a:r>
              <a:rPr lang="de-DE" dirty="0" err="1">
                <a:latin typeface="Bahnschrift SemiBold" panose="020B0502040204020203" pitchFamily="34" charset="0"/>
              </a:rPr>
              <a:t>proof</a:t>
            </a:r>
            <a:r>
              <a:rPr lang="de-DE" dirty="0">
                <a:latin typeface="Bahnschrift SemiBold" panose="020B0502040204020203" pitchFamily="34" charset="0"/>
              </a:rPr>
              <a:t>-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-stake </a:t>
            </a:r>
            <a:r>
              <a:rPr lang="de-DE" dirty="0" err="1">
                <a:latin typeface="Bahnschrift SemiBold" panose="020B0502040204020203" pitchFamily="34" charset="0"/>
              </a:rPr>
              <a:t>players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might</a:t>
            </a:r>
            <a:r>
              <a:rPr lang="de-DE" dirty="0">
                <a:latin typeface="Bahnschrift SemiBold" panose="020B0502040204020203" pitchFamily="34" charset="0"/>
              </a:rPr>
              <a:t> not </a:t>
            </a:r>
            <a:r>
              <a:rPr lang="de-DE" dirty="0" err="1">
                <a:latin typeface="Bahnschrift SemiBold" panose="020B0502040204020203" pitchFamily="34" charset="0"/>
              </a:rPr>
              <a:t>have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necessary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stakes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themselves</a:t>
            </a:r>
            <a:r>
              <a:rPr lang="de-DE" dirty="0">
                <a:latin typeface="Bahnschrift SemiBold" panose="020B0502040204020203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Swapping</a:t>
            </a:r>
            <a:r>
              <a:rPr lang="de-DE" dirty="0">
                <a:latin typeface="Bahnschrift SemiBold" panose="020B0502040204020203" pitchFamily="34" charset="0"/>
              </a:rPr>
              <a:t>: Change </a:t>
            </a:r>
            <a:r>
              <a:rPr lang="de-DE" dirty="0" err="1">
                <a:latin typeface="Bahnschrift SemiBold" panose="020B0502040204020203" pitchFamily="34" charset="0"/>
              </a:rPr>
              <a:t>coins</a:t>
            </a:r>
            <a:r>
              <a:rPr lang="de-DE" dirty="0">
                <a:latin typeface="Bahnschrift SemiBold" panose="020B0502040204020203" pitchFamily="34" charset="0"/>
              </a:rPr>
              <a:t> in </a:t>
            </a:r>
            <a:r>
              <a:rPr lang="de-DE" dirty="0" err="1">
                <a:latin typeface="Bahnschrift SemiBold" panose="020B0502040204020203" pitchFamily="34" charset="0"/>
              </a:rPr>
              <a:t>seconds</a:t>
            </a:r>
            <a:endParaRPr lang="de-DE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FF0000"/>
                </a:solidFill>
                <a:latin typeface="Bahnschrift SemiBold" panose="020B0502040204020203" pitchFamily="34" charset="0"/>
              </a:rPr>
              <a:t>SPOT </a:t>
            </a:r>
            <a:r>
              <a:rPr lang="de-DE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market</a:t>
            </a:r>
            <a:r>
              <a:rPr lang="de-DE" dirty="0">
                <a:latin typeface="Bahnschrift SemiBold" panose="020B0502040204020203" pitchFamily="34" charset="0"/>
              </a:rPr>
              <a:t>: </a:t>
            </a:r>
            <a:r>
              <a:rPr lang="de-DE" dirty="0" err="1">
                <a:latin typeface="Bahnschrift SemiBold" panose="020B0502040204020203" pitchFamily="34" charset="0"/>
              </a:rPr>
              <a:t>Peer-to-peer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trading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40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game – </a:t>
            </a:r>
            <a:r>
              <a:rPr lang="de-DE" dirty="0" err="1">
                <a:latin typeface="Bahnschrift SemiBold" panose="020B0502040204020203" pitchFamily="34" charset="0"/>
              </a:rPr>
              <a:t>DeFi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877"/>
            <a:ext cx="10722845" cy="49381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De</a:t>
            </a:r>
            <a:r>
              <a:rPr lang="de-DE" dirty="0" err="1">
                <a:latin typeface="Bahnschrift SemiBold" panose="020B0502040204020203" pitchFamily="34" charset="0"/>
              </a:rPr>
              <a:t>centralized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Fi</a:t>
            </a:r>
            <a:r>
              <a:rPr lang="de-DE" dirty="0">
                <a:latin typeface="Bahnschrift SemiBold" panose="020B0502040204020203" pitchFamily="34" charset="0"/>
              </a:rPr>
              <a:t>nancial </a:t>
            </a:r>
            <a:r>
              <a:rPr lang="de-DE" dirty="0" err="1">
                <a:latin typeface="Bahnschrift SemiBold" panose="020B0502040204020203" pitchFamily="34" charset="0"/>
              </a:rPr>
              <a:t>platforms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can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eg</a:t>
            </a:r>
            <a:r>
              <a:rPr lang="de-DE" dirty="0">
                <a:latin typeface="Bahnschrift SemiBold" panose="020B0502040204020203" pitchFamily="34" charset="0"/>
              </a:rPr>
              <a:t>.: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Bridging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crypto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currencies</a:t>
            </a:r>
            <a:r>
              <a:rPr lang="de-DE" dirty="0">
                <a:latin typeface="Bahnschrift SemiBold" panose="020B0502040204020203" pitchFamily="34" charset="0"/>
              </a:rPr>
              <a:t> from A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B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Quick </a:t>
            </a:r>
            <a:r>
              <a:rPr lang="de-DE" dirty="0" err="1">
                <a:latin typeface="Bahnschrift SemiBold" panose="020B0502040204020203" pitchFamily="34" charset="0"/>
              </a:rPr>
              <a:t>lending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dirty="0" err="1">
                <a:latin typeface="Bahnschrift SemiBold" panose="020B0502040204020203" pitchFamily="34" charset="0"/>
              </a:rPr>
              <a:t>get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latin typeface="Bahnschrift SemiBold" panose="020B0502040204020203" pitchFamily="34" charset="0"/>
              </a:rPr>
              <a:t>loan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$100,000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2 </a:t>
            </a:r>
            <a:r>
              <a:rPr lang="de-DE" dirty="0" err="1">
                <a:latin typeface="Bahnschrift SemiBold" panose="020B0502040204020203" pitchFamily="34" charset="0"/>
              </a:rPr>
              <a:t>minutes</a:t>
            </a:r>
            <a:r>
              <a:rPr lang="de-DE" dirty="0">
                <a:latin typeface="Bahnschrift SemiBold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Insurance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Stake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interest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Asset </a:t>
            </a:r>
            <a:r>
              <a:rPr lang="de-DE" dirty="0" err="1">
                <a:latin typeface="Bahnschrift SemiBold" panose="020B0502040204020203" pitchFamily="34" charset="0"/>
              </a:rPr>
              <a:t>management</a:t>
            </a:r>
            <a:r>
              <a:rPr lang="de-DE" dirty="0">
                <a:latin typeface="Bahnschrift SemiBold" panose="020B0502040204020203" pitchFamily="34" charset="0"/>
              </a:rPr>
              <a:t> (</a:t>
            </a:r>
            <a:r>
              <a:rPr lang="de-DE" dirty="0" err="1">
                <a:latin typeface="Bahnschrift SemiBold" panose="020B0502040204020203" pitchFamily="34" charset="0"/>
              </a:rPr>
              <a:t>eg</a:t>
            </a:r>
            <a:r>
              <a:rPr lang="de-DE" dirty="0">
                <a:latin typeface="Bahnschrift SemiBold" panose="020B0502040204020203" pitchFamily="34" charset="0"/>
              </a:rPr>
              <a:t>. </a:t>
            </a:r>
            <a:r>
              <a:rPr lang="de-DE" dirty="0" err="1">
                <a:latin typeface="Bahnschrift SemiBold" panose="020B0502040204020203" pitchFamily="34" charset="0"/>
              </a:rPr>
              <a:t>tokenize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your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stocks</a:t>
            </a:r>
            <a:r>
              <a:rPr lang="de-DE" dirty="0">
                <a:latin typeface="Bahnschrift SemiBold" panose="020B0502040204020203" pitchFamily="34" charset="0"/>
              </a:rPr>
              <a:t> = NFT)</a:t>
            </a:r>
          </a:p>
        </p:txBody>
      </p:sp>
    </p:spTree>
    <p:extLst>
      <p:ext uri="{BB962C8B-B14F-4D97-AF65-F5344CB8AC3E}">
        <p14:creationId xmlns:p14="http://schemas.microsoft.com/office/powerpoint/2010/main" val="3061823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defi use cases">
            <a:extLst>
              <a:ext uri="{FF2B5EF4-FFF2-40B4-BE49-F238E27FC236}">
                <a16:creationId xmlns:a16="http://schemas.microsoft.com/office/drawing/2014/main" id="{D6304E5E-BB5F-85D6-0D45-329A3A89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68" y="0"/>
            <a:ext cx="6316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8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Table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content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Introduction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Blockchain – simpler </a:t>
            </a:r>
            <a:r>
              <a:rPr lang="de-DE" dirty="0" err="1">
                <a:latin typeface="Bahnschrift SemiBold" panose="020B0502040204020203" pitchFamily="34" charset="0"/>
              </a:rPr>
              <a:t>than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you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think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Financial </a:t>
            </a:r>
            <a:r>
              <a:rPr lang="de-DE" dirty="0" err="1">
                <a:latin typeface="Bahnschrift SemiBold" panose="020B0502040204020203" pitchFamily="34" charset="0"/>
              </a:rPr>
              <a:t>disruption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latin typeface="Bahnschrift SemiBold" panose="020B0502040204020203" pitchFamily="34" charset="0"/>
              </a:rPr>
              <a:t>Applications</a:t>
            </a:r>
            <a:r>
              <a:rPr lang="de-DE" dirty="0">
                <a:latin typeface="Bahnschrift SemiBold" panose="020B0502040204020203" pitchFamily="34" charset="0"/>
              </a:rPr>
              <a:t> „on </a:t>
            </a:r>
            <a:r>
              <a:rPr lang="de-DE" dirty="0" err="1">
                <a:latin typeface="Bahnschrift SemiBold" panose="020B0502040204020203" pitchFamily="34" charset="0"/>
              </a:rPr>
              <a:t>chain</a:t>
            </a:r>
            <a:r>
              <a:rPr lang="de-DE" dirty="0">
                <a:latin typeface="Bahnschrift SemiBold" panose="020B0502040204020203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4236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AC89B-B013-7787-E4F0-4759D6819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45" y="0"/>
            <a:ext cx="556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95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5DE571-4FF2-C696-8696-298C1D98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7" y="0"/>
            <a:ext cx="10535085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59309BA-67EC-F7F4-1A1B-A18CE68CB622}"/>
              </a:ext>
            </a:extLst>
          </p:cNvPr>
          <p:cNvSpPr/>
          <p:nvPr/>
        </p:nvSpPr>
        <p:spPr>
          <a:xfrm>
            <a:off x="2100263" y="5564949"/>
            <a:ext cx="2378868" cy="871570"/>
          </a:xfrm>
          <a:custGeom>
            <a:avLst/>
            <a:gdLst>
              <a:gd name="connsiteX0" fmla="*/ 1000125 w 2378868"/>
              <a:gd name="connsiteY0" fmla="*/ 14320 h 871570"/>
              <a:gd name="connsiteX1" fmla="*/ 892968 w 2378868"/>
              <a:gd name="connsiteY1" fmla="*/ 32 h 871570"/>
              <a:gd name="connsiteX2" fmla="*/ 635793 w 2378868"/>
              <a:gd name="connsiteY2" fmla="*/ 14320 h 871570"/>
              <a:gd name="connsiteX3" fmla="*/ 492918 w 2378868"/>
              <a:gd name="connsiteY3" fmla="*/ 50039 h 871570"/>
              <a:gd name="connsiteX4" fmla="*/ 421481 w 2378868"/>
              <a:gd name="connsiteY4" fmla="*/ 71470 h 871570"/>
              <a:gd name="connsiteX5" fmla="*/ 357187 w 2378868"/>
              <a:gd name="connsiteY5" fmla="*/ 85757 h 871570"/>
              <a:gd name="connsiteX6" fmla="*/ 264318 w 2378868"/>
              <a:gd name="connsiteY6" fmla="*/ 128620 h 871570"/>
              <a:gd name="connsiteX7" fmla="*/ 178593 w 2378868"/>
              <a:gd name="connsiteY7" fmla="*/ 157195 h 871570"/>
              <a:gd name="connsiteX8" fmla="*/ 71437 w 2378868"/>
              <a:gd name="connsiteY8" fmla="*/ 221489 h 871570"/>
              <a:gd name="connsiteX9" fmla="*/ 42862 w 2378868"/>
              <a:gd name="connsiteY9" fmla="*/ 257207 h 871570"/>
              <a:gd name="connsiteX10" fmla="*/ 21431 w 2378868"/>
              <a:gd name="connsiteY10" fmla="*/ 307214 h 871570"/>
              <a:gd name="connsiteX11" fmla="*/ 0 w 2378868"/>
              <a:gd name="connsiteY11" fmla="*/ 350076 h 871570"/>
              <a:gd name="connsiteX12" fmla="*/ 14287 w 2378868"/>
              <a:gd name="connsiteY12" fmla="*/ 478664 h 871570"/>
              <a:gd name="connsiteX13" fmla="*/ 28575 w 2378868"/>
              <a:gd name="connsiteY13" fmla="*/ 564389 h 871570"/>
              <a:gd name="connsiteX14" fmla="*/ 57150 w 2378868"/>
              <a:gd name="connsiteY14" fmla="*/ 614395 h 871570"/>
              <a:gd name="connsiteX15" fmla="*/ 71437 w 2378868"/>
              <a:gd name="connsiteY15" fmla="*/ 657257 h 871570"/>
              <a:gd name="connsiteX16" fmla="*/ 92868 w 2378868"/>
              <a:gd name="connsiteY16" fmla="*/ 664401 h 871570"/>
              <a:gd name="connsiteX17" fmla="*/ 164306 w 2378868"/>
              <a:gd name="connsiteY17" fmla="*/ 692976 h 871570"/>
              <a:gd name="connsiteX18" fmla="*/ 407193 w 2378868"/>
              <a:gd name="connsiteY18" fmla="*/ 778701 h 871570"/>
              <a:gd name="connsiteX19" fmla="*/ 542925 w 2378868"/>
              <a:gd name="connsiteY19" fmla="*/ 807276 h 871570"/>
              <a:gd name="connsiteX20" fmla="*/ 585787 w 2378868"/>
              <a:gd name="connsiteY20" fmla="*/ 814420 h 871570"/>
              <a:gd name="connsiteX21" fmla="*/ 607218 w 2378868"/>
              <a:gd name="connsiteY21" fmla="*/ 821564 h 871570"/>
              <a:gd name="connsiteX22" fmla="*/ 728662 w 2378868"/>
              <a:gd name="connsiteY22" fmla="*/ 835851 h 871570"/>
              <a:gd name="connsiteX23" fmla="*/ 1042987 w 2378868"/>
              <a:gd name="connsiteY23" fmla="*/ 828707 h 871570"/>
              <a:gd name="connsiteX24" fmla="*/ 1357312 w 2378868"/>
              <a:gd name="connsiteY24" fmla="*/ 857282 h 871570"/>
              <a:gd name="connsiteX25" fmla="*/ 1543050 w 2378868"/>
              <a:gd name="connsiteY25" fmla="*/ 871570 h 871570"/>
              <a:gd name="connsiteX26" fmla="*/ 1835943 w 2378868"/>
              <a:gd name="connsiteY26" fmla="*/ 842995 h 871570"/>
              <a:gd name="connsiteX27" fmla="*/ 2121693 w 2378868"/>
              <a:gd name="connsiteY27" fmla="*/ 821564 h 871570"/>
              <a:gd name="connsiteX28" fmla="*/ 2171700 w 2378868"/>
              <a:gd name="connsiteY28" fmla="*/ 792989 h 871570"/>
              <a:gd name="connsiteX29" fmla="*/ 2307431 w 2378868"/>
              <a:gd name="connsiteY29" fmla="*/ 678689 h 871570"/>
              <a:gd name="connsiteX30" fmla="*/ 2336006 w 2378868"/>
              <a:gd name="connsiteY30" fmla="*/ 628682 h 871570"/>
              <a:gd name="connsiteX31" fmla="*/ 2364581 w 2378868"/>
              <a:gd name="connsiteY31" fmla="*/ 585820 h 871570"/>
              <a:gd name="connsiteX32" fmla="*/ 2378868 w 2378868"/>
              <a:gd name="connsiteY32" fmla="*/ 528670 h 871570"/>
              <a:gd name="connsiteX33" fmla="*/ 2357437 w 2378868"/>
              <a:gd name="connsiteY33" fmla="*/ 407226 h 871570"/>
              <a:gd name="connsiteX34" fmla="*/ 2228850 w 2378868"/>
              <a:gd name="connsiteY34" fmla="*/ 257207 h 871570"/>
              <a:gd name="connsiteX35" fmla="*/ 2200275 w 2378868"/>
              <a:gd name="connsiteY35" fmla="*/ 235776 h 871570"/>
              <a:gd name="connsiteX36" fmla="*/ 2164556 w 2378868"/>
              <a:gd name="connsiteY36" fmla="*/ 221489 h 871570"/>
              <a:gd name="connsiteX37" fmla="*/ 2093118 w 2378868"/>
              <a:gd name="connsiteY37" fmla="*/ 185770 h 871570"/>
              <a:gd name="connsiteX38" fmla="*/ 2021681 w 2378868"/>
              <a:gd name="connsiteY38" fmla="*/ 164339 h 871570"/>
              <a:gd name="connsiteX39" fmla="*/ 1907381 w 2378868"/>
              <a:gd name="connsiteY39" fmla="*/ 121476 h 871570"/>
              <a:gd name="connsiteX40" fmla="*/ 1778793 w 2378868"/>
              <a:gd name="connsiteY40" fmla="*/ 85757 h 871570"/>
              <a:gd name="connsiteX41" fmla="*/ 1557337 w 2378868"/>
              <a:gd name="connsiteY41" fmla="*/ 14320 h 871570"/>
              <a:gd name="connsiteX42" fmla="*/ 1457325 w 2378868"/>
              <a:gd name="connsiteY42" fmla="*/ 7176 h 871570"/>
              <a:gd name="connsiteX43" fmla="*/ 1193006 w 2378868"/>
              <a:gd name="connsiteY43" fmla="*/ 32 h 871570"/>
              <a:gd name="connsiteX44" fmla="*/ 1000125 w 2378868"/>
              <a:gd name="connsiteY44" fmla="*/ 14320 h 8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78868" h="871570">
                <a:moveTo>
                  <a:pt x="1000125" y="14320"/>
                </a:moveTo>
                <a:cubicBezTo>
                  <a:pt x="950119" y="14320"/>
                  <a:pt x="930634" y="-787"/>
                  <a:pt x="892968" y="32"/>
                </a:cubicBezTo>
                <a:cubicBezTo>
                  <a:pt x="807131" y="1898"/>
                  <a:pt x="721518" y="9557"/>
                  <a:pt x="635793" y="14320"/>
                </a:cubicBezTo>
                <a:cubicBezTo>
                  <a:pt x="495701" y="61017"/>
                  <a:pt x="653291" y="11855"/>
                  <a:pt x="492918" y="50039"/>
                </a:cubicBezTo>
                <a:cubicBezTo>
                  <a:pt x="468733" y="55797"/>
                  <a:pt x="445523" y="65143"/>
                  <a:pt x="421481" y="71470"/>
                </a:cubicBezTo>
                <a:cubicBezTo>
                  <a:pt x="400250" y="77057"/>
                  <a:pt x="378618" y="80995"/>
                  <a:pt x="357187" y="85757"/>
                </a:cubicBezTo>
                <a:cubicBezTo>
                  <a:pt x="326231" y="100045"/>
                  <a:pt x="295974" y="115958"/>
                  <a:pt x="264318" y="128620"/>
                </a:cubicBezTo>
                <a:cubicBezTo>
                  <a:pt x="236352" y="139807"/>
                  <a:pt x="205732" y="144128"/>
                  <a:pt x="178593" y="157195"/>
                </a:cubicBezTo>
                <a:cubicBezTo>
                  <a:pt x="141062" y="175266"/>
                  <a:pt x="71437" y="221489"/>
                  <a:pt x="71437" y="221489"/>
                </a:cubicBezTo>
                <a:cubicBezTo>
                  <a:pt x="61912" y="233395"/>
                  <a:pt x="50545" y="244037"/>
                  <a:pt x="42862" y="257207"/>
                </a:cubicBezTo>
                <a:cubicBezTo>
                  <a:pt x="33724" y="272872"/>
                  <a:pt x="29031" y="290748"/>
                  <a:pt x="21431" y="307214"/>
                </a:cubicBezTo>
                <a:cubicBezTo>
                  <a:pt x="14737" y="321718"/>
                  <a:pt x="7144" y="335789"/>
                  <a:pt x="0" y="350076"/>
                </a:cubicBezTo>
                <a:cubicBezTo>
                  <a:pt x="4762" y="392939"/>
                  <a:pt x="9344" y="435822"/>
                  <a:pt x="14287" y="478664"/>
                </a:cubicBezTo>
                <a:cubicBezTo>
                  <a:pt x="15364" y="487999"/>
                  <a:pt x="20500" y="546624"/>
                  <a:pt x="28575" y="564389"/>
                </a:cubicBezTo>
                <a:cubicBezTo>
                  <a:pt x="36519" y="581866"/>
                  <a:pt x="49105" y="596964"/>
                  <a:pt x="57150" y="614395"/>
                </a:cubicBezTo>
                <a:cubicBezTo>
                  <a:pt x="63461" y="628069"/>
                  <a:pt x="62684" y="645002"/>
                  <a:pt x="71437" y="657257"/>
                </a:cubicBezTo>
                <a:cubicBezTo>
                  <a:pt x="75814" y="663385"/>
                  <a:pt x="85840" y="661698"/>
                  <a:pt x="92868" y="664401"/>
                </a:cubicBezTo>
                <a:cubicBezTo>
                  <a:pt x="116806" y="673608"/>
                  <a:pt x="140203" y="684211"/>
                  <a:pt x="164306" y="692976"/>
                </a:cubicBezTo>
                <a:cubicBezTo>
                  <a:pt x="244994" y="722317"/>
                  <a:pt x="323178" y="761014"/>
                  <a:pt x="407193" y="778701"/>
                </a:cubicBezTo>
                <a:lnTo>
                  <a:pt x="542925" y="807276"/>
                </a:lnTo>
                <a:cubicBezTo>
                  <a:pt x="557128" y="810117"/>
                  <a:pt x="571648" y="811278"/>
                  <a:pt x="585787" y="814420"/>
                </a:cubicBezTo>
                <a:cubicBezTo>
                  <a:pt x="593138" y="816054"/>
                  <a:pt x="599771" y="820447"/>
                  <a:pt x="607218" y="821564"/>
                </a:cubicBezTo>
                <a:cubicBezTo>
                  <a:pt x="647528" y="827610"/>
                  <a:pt x="688181" y="831089"/>
                  <a:pt x="728662" y="835851"/>
                </a:cubicBezTo>
                <a:cubicBezTo>
                  <a:pt x="833437" y="833470"/>
                  <a:pt x="938195" y="827252"/>
                  <a:pt x="1042987" y="828707"/>
                </a:cubicBezTo>
                <a:cubicBezTo>
                  <a:pt x="1175976" y="830554"/>
                  <a:pt x="1237189" y="843422"/>
                  <a:pt x="1357312" y="857282"/>
                </a:cubicBezTo>
                <a:cubicBezTo>
                  <a:pt x="1434910" y="866235"/>
                  <a:pt x="1455631" y="866106"/>
                  <a:pt x="1543050" y="871570"/>
                </a:cubicBezTo>
                <a:lnTo>
                  <a:pt x="1835943" y="842995"/>
                </a:lnTo>
                <a:cubicBezTo>
                  <a:pt x="2250107" y="810125"/>
                  <a:pt x="1765066" y="861188"/>
                  <a:pt x="2121693" y="821564"/>
                </a:cubicBezTo>
                <a:cubicBezTo>
                  <a:pt x="2138362" y="812039"/>
                  <a:pt x="2156483" y="804694"/>
                  <a:pt x="2171700" y="792989"/>
                </a:cubicBezTo>
                <a:cubicBezTo>
                  <a:pt x="2218583" y="756925"/>
                  <a:pt x="2307431" y="678689"/>
                  <a:pt x="2307431" y="678689"/>
                </a:cubicBezTo>
                <a:cubicBezTo>
                  <a:pt x="2316956" y="662020"/>
                  <a:pt x="2325944" y="645033"/>
                  <a:pt x="2336006" y="628682"/>
                </a:cubicBezTo>
                <a:cubicBezTo>
                  <a:pt x="2345005" y="614058"/>
                  <a:pt x="2357817" y="601603"/>
                  <a:pt x="2364581" y="585820"/>
                </a:cubicBezTo>
                <a:cubicBezTo>
                  <a:pt x="2372316" y="567771"/>
                  <a:pt x="2374106" y="547720"/>
                  <a:pt x="2378868" y="528670"/>
                </a:cubicBezTo>
                <a:cubicBezTo>
                  <a:pt x="2371724" y="488189"/>
                  <a:pt x="2371588" y="445820"/>
                  <a:pt x="2357437" y="407226"/>
                </a:cubicBezTo>
                <a:cubicBezTo>
                  <a:pt x="2326700" y="323396"/>
                  <a:pt x="2293103" y="307691"/>
                  <a:pt x="2228850" y="257207"/>
                </a:cubicBezTo>
                <a:cubicBezTo>
                  <a:pt x="2219488" y="249851"/>
                  <a:pt x="2211330" y="240198"/>
                  <a:pt x="2200275" y="235776"/>
                </a:cubicBezTo>
                <a:cubicBezTo>
                  <a:pt x="2188369" y="231014"/>
                  <a:pt x="2176176" y="226912"/>
                  <a:pt x="2164556" y="221489"/>
                </a:cubicBezTo>
                <a:cubicBezTo>
                  <a:pt x="2140430" y="210230"/>
                  <a:pt x="2117837" y="195658"/>
                  <a:pt x="2093118" y="185770"/>
                </a:cubicBezTo>
                <a:cubicBezTo>
                  <a:pt x="2070035" y="176537"/>
                  <a:pt x="2045174" y="172471"/>
                  <a:pt x="2021681" y="164339"/>
                </a:cubicBezTo>
                <a:cubicBezTo>
                  <a:pt x="1983229" y="151029"/>
                  <a:pt x="1946096" y="134002"/>
                  <a:pt x="1907381" y="121476"/>
                </a:cubicBezTo>
                <a:cubicBezTo>
                  <a:pt x="1865055" y="107782"/>
                  <a:pt x="1821214" y="99153"/>
                  <a:pt x="1778793" y="85757"/>
                </a:cubicBezTo>
                <a:cubicBezTo>
                  <a:pt x="1744423" y="74903"/>
                  <a:pt x="1612425" y="23134"/>
                  <a:pt x="1557337" y="14320"/>
                </a:cubicBezTo>
                <a:cubicBezTo>
                  <a:pt x="1524334" y="9040"/>
                  <a:pt x="1490722" y="8486"/>
                  <a:pt x="1457325" y="7176"/>
                </a:cubicBezTo>
                <a:cubicBezTo>
                  <a:pt x="1369254" y="3722"/>
                  <a:pt x="1281112" y="2413"/>
                  <a:pt x="1193006" y="32"/>
                </a:cubicBezTo>
                <a:cubicBezTo>
                  <a:pt x="1028716" y="7856"/>
                  <a:pt x="1050131" y="14320"/>
                  <a:pt x="1000125" y="1432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B431D1-1F62-3EF3-C850-519CACEBB54A}"/>
              </a:ext>
            </a:extLst>
          </p:cNvPr>
          <p:cNvSpPr/>
          <p:nvPr/>
        </p:nvSpPr>
        <p:spPr>
          <a:xfrm>
            <a:off x="6781800" y="5636387"/>
            <a:ext cx="776287" cy="650114"/>
          </a:xfrm>
          <a:custGeom>
            <a:avLst/>
            <a:gdLst>
              <a:gd name="connsiteX0" fmla="*/ 1000125 w 2378868"/>
              <a:gd name="connsiteY0" fmla="*/ 14320 h 871570"/>
              <a:gd name="connsiteX1" fmla="*/ 892968 w 2378868"/>
              <a:gd name="connsiteY1" fmla="*/ 32 h 871570"/>
              <a:gd name="connsiteX2" fmla="*/ 635793 w 2378868"/>
              <a:gd name="connsiteY2" fmla="*/ 14320 h 871570"/>
              <a:gd name="connsiteX3" fmla="*/ 492918 w 2378868"/>
              <a:gd name="connsiteY3" fmla="*/ 50039 h 871570"/>
              <a:gd name="connsiteX4" fmla="*/ 421481 w 2378868"/>
              <a:gd name="connsiteY4" fmla="*/ 71470 h 871570"/>
              <a:gd name="connsiteX5" fmla="*/ 357187 w 2378868"/>
              <a:gd name="connsiteY5" fmla="*/ 85757 h 871570"/>
              <a:gd name="connsiteX6" fmla="*/ 264318 w 2378868"/>
              <a:gd name="connsiteY6" fmla="*/ 128620 h 871570"/>
              <a:gd name="connsiteX7" fmla="*/ 178593 w 2378868"/>
              <a:gd name="connsiteY7" fmla="*/ 157195 h 871570"/>
              <a:gd name="connsiteX8" fmla="*/ 71437 w 2378868"/>
              <a:gd name="connsiteY8" fmla="*/ 221489 h 871570"/>
              <a:gd name="connsiteX9" fmla="*/ 42862 w 2378868"/>
              <a:gd name="connsiteY9" fmla="*/ 257207 h 871570"/>
              <a:gd name="connsiteX10" fmla="*/ 21431 w 2378868"/>
              <a:gd name="connsiteY10" fmla="*/ 307214 h 871570"/>
              <a:gd name="connsiteX11" fmla="*/ 0 w 2378868"/>
              <a:gd name="connsiteY11" fmla="*/ 350076 h 871570"/>
              <a:gd name="connsiteX12" fmla="*/ 14287 w 2378868"/>
              <a:gd name="connsiteY12" fmla="*/ 478664 h 871570"/>
              <a:gd name="connsiteX13" fmla="*/ 28575 w 2378868"/>
              <a:gd name="connsiteY13" fmla="*/ 564389 h 871570"/>
              <a:gd name="connsiteX14" fmla="*/ 57150 w 2378868"/>
              <a:gd name="connsiteY14" fmla="*/ 614395 h 871570"/>
              <a:gd name="connsiteX15" fmla="*/ 71437 w 2378868"/>
              <a:gd name="connsiteY15" fmla="*/ 657257 h 871570"/>
              <a:gd name="connsiteX16" fmla="*/ 92868 w 2378868"/>
              <a:gd name="connsiteY16" fmla="*/ 664401 h 871570"/>
              <a:gd name="connsiteX17" fmla="*/ 164306 w 2378868"/>
              <a:gd name="connsiteY17" fmla="*/ 692976 h 871570"/>
              <a:gd name="connsiteX18" fmla="*/ 407193 w 2378868"/>
              <a:gd name="connsiteY18" fmla="*/ 778701 h 871570"/>
              <a:gd name="connsiteX19" fmla="*/ 542925 w 2378868"/>
              <a:gd name="connsiteY19" fmla="*/ 807276 h 871570"/>
              <a:gd name="connsiteX20" fmla="*/ 585787 w 2378868"/>
              <a:gd name="connsiteY20" fmla="*/ 814420 h 871570"/>
              <a:gd name="connsiteX21" fmla="*/ 607218 w 2378868"/>
              <a:gd name="connsiteY21" fmla="*/ 821564 h 871570"/>
              <a:gd name="connsiteX22" fmla="*/ 728662 w 2378868"/>
              <a:gd name="connsiteY22" fmla="*/ 835851 h 871570"/>
              <a:gd name="connsiteX23" fmla="*/ 1042987 w 2378868"/>
              <a:gd name="connsiteY23" fmla="*/ 828707 h 871570"/>
              <a:gd name="connsiteX24" fmla="*/ 1357312 w 2378868"/>
              <a:gd name="connsiteY24" fmla="*/ 857282 h 871570"/>
              <a:gd name="connsiteX25" fmla="*/ 1543050 w 2378868"/>
              <a:gd name="connsiteY25" fmla="*/ 871570 h 871570"/>
              <a:gd name="connsiteX26" fmla="*/ 1835943 w 2378868"/>
              <a:gd name="connsiteY26" fmla="*/ 842995 h 871570"/>
              <a:gd name="connsiteX27" fmla="*/ 2121693 w 2378868"/>
              <a:gd name="connsiteY27" fmla="*/ 821564 h 871570"/>
              <a:gd name="connsiteX28" fmla="*/ 2171700 w 2378868"/>
              <a:gd name="connsiteY28" fmla="*/ 792989 h 871570"/>
              <a:gd name="connsiteX29" fmla="*/ 2307431 w 2378868"/>
              <a:gd name="connsiteY29" fmla="*/ 678689 h 871570"/>
              <a:gd name="connsiteX30" fmla="*/ 2336006 w 2378868"/>
              <a:gd name="connsiteY30" fmla="*/ 628682 h 871570"/>
              <a:gd name="connsiteX31" fmla="*/ 2364581 w 2378868"/>
              <a:gd name="connsiteY31" fmla="*/ 585820 h 871570"/>
              <a:gd name="connsiteX32" fmla="*/ 2378868 w 2378868"/>
              <a:gd name="connsiteY32" fmla="*/ 528670 h 871570"/>
              <a:gd name="connsiteX33" fmla="*/ 2357437 w 2378868"/>
              <a:gd name="connsiteY33" fmla="*/ 407226 h 871570"/>
              <a:gd name="connsiteX34" fmla="*/ 2228850 w 2378868"/>
              <a:gd name="connsiteY34" fmla="*/ 257207 h 871570"/>
              <a:gd name="connsiteX35" fmla="*/ 2200275 w 2378868"/>
              <a:gd name="connsiteY35" fmla="*/ 235776 h 871570"/>
              <a:gd name="connsiteX36" fmla="*/ 2164556 w 2378868"/>
              <a:gd name="connsiteY36" fmla="*/ 221489 h 871570"/>
              <a:gd name="connsiteX37" fmla="*/ 2093118 w 2378868"/>
              <a:gd name="connsiteY37" fmla="*/ 185770 h 871570"/>
              <a:gd name="connsiteX38" fmla="*/ 2021681 w 2378868"/>
              <a:gd name="connsiteY38" fmla="*/ 164339 h 871570"/>
              <a:gd name="connsiteX39" fmla="*/ 1907381 w 2378868"/>
              <a:gd name="connsiteY39" fmla="*/ 121476 h 871570"/>
              <a:gd name="connsiteX40" fmla="*/ 1778793 w 2378868"/>
              <a:gd name="connsiteY40" fmla="*/ 85757 h 871570"/>
              <a:gd name="connsiteX41" fmla="*/ 1557337 w 2378868"/>
              <a:gd name="connsiteY41" fmla="*/ 14320 h 871570"/>
              <a:gd name="connsiteX42" fmla="*/ 1457325 w 2378868"/>
              <a:gd name="connsiteY42" fmla="*/ 7176 h 871570"/>
              <a:gd name="connsiteX43" fmla="*/ 1193006 w 2378868"/>
              <a:gd name="connsiteY43" fmla="*/ 32 h 871570"/>
              <a:gd name="connsiteX44" fmla="*/ 1000125 w 2378868"/>
              <a:gd name="connsiteY44" fmla="*/ 14320 h 8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78868" h="871570">
                <a:moveTo>
                  <a:pt x="1000125" y="14320"/>
                </a:moveTo>
                <a:cubicBezTo>
                  <a:pt x="950119" y="14320"/>
                  <a:pt x="930634" y="-787"/>
                  <a:pt x="892968" y="32"/>
                </a:cubicBezTo>
                <a:cubicBezTo>
                  <a:pt x="807131" y="1898"/>
                  <a:pt x="721518" y="9557"/>
                  <a:pt x="635793" y="14320"/>
                </a:cubicBezTo>
                <a:cubicBezTo>
                  <a:pt x="495701" y="61017"/>
                  <a:pt x="653291" y="11855"/>
                  <a:pt x="492918" y="50039"/>
                </a:cubicBezTo>
                <a:cubicBezTo>
                  <a:pt x="468733" y="55797"/>
                  <a:pt x="445523" y="65143"/>
                  <a:pt x="421481" y="71470"/>
                </a:cubicBezTo>
                <a:cubicBezTo>
                  <a:pt x="400250" y="77057"/>
                  <a:pt x="378618" y="80995"/>
                  <a:pt x="357187" y="85757"/>
                </a:cubicBezTo>
                <a:cubicBezTo>
                  <a:pt x="326231" y="100045"/>
                  <a:pt x="295974" y="115958"/>
                  <a:pt x="264318" y="128620"/>
                </a:cubicBezTo>
                <a:cubicBezTo>
                  <a:pt x="236352" y="139807"/>
                  <a:pt x="205732" y="144128"/>
                  <a:pt x="178593" y="157195"/>
                </a:cubicBezTo>
                <a:cubicBezTo>
                  <a:pt x="141062" y="175266"/>
                  <a:pt x="71437" y="221489"/>
                  <a:pt x="71437" y="221489"/>
                </a:cubicBezTo>
                <a:cubicBezTo>
                  <a:pt x="61912" y="233395"/>
                  <a:pt x="50545" y="244037"/>
                  <a:pt x="42862" y="257207"/>
                </a:cubicBezTo>
                <a:cubicBezTo>
                  <a:pt x="33724" y="272872"/>
                  <a:pt x="29031" y="290748"/>
                  <a:pt x="21431" y="307214"/>
                </a:cubicBezTo>
                <a:cubicBezTo>
                  <a:pt x="14737" y="321718"/>
                  <a:pt x="7144" y="335789"/>
                  <a:pt x="0" y="350076"/>
                </a:cubicBezTo>
                <a:cubicBezTo>
                  <a:pt x="4762" y="392939"/>
                  <a:pt x="9344" y="435822"/>
                  <a:pt x="14287" y="478664"/>
                </a:cubicBezTo>
                <a:cubicBezTo>
                  <a:pt x="15364" y="487999"/>
                  <a:pt x="20500" y="546624"/>
                  <a:pt x="28575" y="564389"/>
                </a:cubicBezTo>
                <a:cubicBezTo>
                  <a:pt x="36519" y="581866"/>
                  <a:pt x="49105" y="596964"/>
                  <a:pt x="57150" y="614395"/>
                </a:cubicBezTo>
                <a:cubicBezTo>
                  <a:pt x="63461" y="628069"/>
                  <a:pt x="62684" y="645002"/>
                  <a:pt x="71437" y="657257"/>
                </a:cubicBezTo>
                <a:cubicBezTo>
                  <a:pt x="75814" y="663385"/>
                  <a:pt x="85840" y="661698"/>
                  <a:pt x="92868" y="664401"/>
                </a:cubicBezTo>
                <a:cubicBezTo>
                  <a:pt x="116806" y="673608"/>
                  <a:pt x="140203" y="684211"/>
                  <a:pt x="164306" y="692976"/>
                </a:cubicBezTo>
                <a:cubicBezTo>
                  <a:pt x="244994" y="722317"/>
                  <a:pt x="323178" y="761014"/>
                  <a:pt x="407193" y="778701"/>
                </a:cubicBezTo>
                <a:lnTo>
                  <a:pt x="542925" y="807276"/>
                </a:lnTo>
                <a:cubicBezTo>
                  <a:pt x="557128" y="810117"/>
                  <a:pt x="571648" y="811278"/>
                  <a:pt x="585787" y="814420"/>
                </a:cubicBezTo>
                <a:cubicBezTo>
                  <a:pt x="593138" y="816054"/>
                  <a:pt x="599771" y="820447"/>
                  <a:pt x="607218" y="821564"/>
                </a:cubicBezTo>
                <a:cubicBezTo>
                  <a:pt x="647528" y="827610"/>
                  <a:pt x="688181" y="831089"/>
                  <a:pt x="728662" y="835851"/>
                </a:cubicBezTo>
                <a:cubicBezTo>
                  <a:pt x="833437" y="833470"/>
                  <a:pt x="938195" y="827252"/>
                  <a:pt x="1042987" y="828707"/>
                </a:cubicBezTo>
                <a:cubicBezTo>
                  <a:pt x="1175976" y="830554"/>
                  <a:pt x="1237189" y="843422"/>
                  <a:pt x="1357312" y="857282"/>
                </a:cubicBezTo>
                <a:cubicBezTo>
                  <a:pt x="1434910" y="866235"/>
                  <a:pt x="1455631" y="866106"/>
                  <a:pt x="1543050" y="871570"/>
                </a:cubicBezTo>
                <a:lnTo>
                  <a:pt x="1835943" y="842995"/>
                </a:lnTo>
                <a:cubicBezTo>
                  <a:pt x="2250107" y="810125"/>
                  <a:pt x="1765066" y="861188"/>
                  <a:pt x="2121693" y="821564"/>
                </a:cubicBezTo>
                <a:cubicBezTo>
                  <a:pt x="2138362" y="812039"/>
                  <a:pt x="2156483" y="804694"/>
                  <a:pt x="2171700" y="792989"/>
                </a:cubicBezTo>
                <a:cubicBezTo>
                  <a:pt x="2218583" y="756925"/>
                  <a:pt x="2307431" y="678689"/>
                  <a:pt x="2307431" y="678689"/>
                </a:cubicBezTo>
                <a:cubicBezTo>
                  <a:pt x="2316956" y="662020"/>
                  <a:pt x="2325944" y="645033"/>
                  <a:pt x="2336006" y="628682"/>
                </a:cubicBezTo>
                <a:cubicBezTo>
                  <a:pt x="2345005" y="614058"/>
                  <a:pt x="2357817" y="601603"/>
                  <a:pt x="2364581" y="585820"/>
                </a:cubicBezTo>
                <a:cubicBezTo>
                  <a:pt x="2372316" y="567771"/>
                  <a:pt x="2374106" y="547720"/>
                  <a:pt x="2378868" y="528670"/>
                </a:cubicBezTo>
                <a:cubicBezTo>
                  <a:pt x="2371724" y="488189"/>
                  <a:pt x="2371588" y="445820"/>
                  <a:pt x="2357437" y="407226"/>
                </a:cubicBezTo>
                <a:cubicBezTo>
                  <a:pt x="2326700" y="323396"/>
                  <a:pt x="2293103" y="307691"/>
                  <a:pt x="2228850" y="257207"/>
                </a:cubicBezTo>
                <a:cubicBezTo>
                  <a:pt x="2219488" y="249851"/>
                  <a:pt x="2211330" y="240198"/>
                  <a:pt x="2200275" y="235776"/>
                </a:cubicBezTo>
                <a:cubicBezTo>
                  <a:pt x="2188369" y="231014"/>
                  <a:pt x="2176176" y="226912"/>
                  <a:pt x="2164556" y="221489"/>
                </a:cubicBezTo>
                <a:cubicBezTo>
                  <a:pt x="2140430" y="210230"/>
                  <a:pt x="2117837" y="195658"/>
                  <a:pt x="2093118" y="185770"/>
                </a:cubicBezTo>
                <a:cubicBezTo>
                  <a:pt x="2070035" y="176537"/>
                  <a:pt x="2045174" y="172471"/>
                  <a:pt x="2021681" y="164339"/>
                </a:cubicBezTo>
                <a:cubicBezTo>
                  <a:pt x="1983229" y="151029"/>
                  <a:pt x="1946096" y="134002"/>
                  <a:pt x="1907381" y="121476"/>
                </a:cubicBezTo>
                <a:cubicBezTo>
                  <a:pt x="1865055" y="107782"/>
                  <a:pt x="1821214" y="99153"/>
                  <a:pt x="1778793" y="85757"/>
                </a:cubicBezTo>
                <a:cubicBezTo>
                  <a:pt x="1744423" y="74903"/>
                  <a:pt x="1612425" y="23134"/>
                  <a:pt x="1557337" y="14320"/>
                </a:cubicBezTo>
                <a:cubicBezTo>
                  <a:pt x="1524334" y="9040"/>
                  <a:pt x="1490722" y="8486"/>
                  <a:pt x="1457325" y="7176"/>
                </a:cubicBezTo>
                <a:cubicBezTo>
                  <a:pt x="1369254" y="3722"/>
                  <a:pt x="1281112" y="2413"/>
                  <a:pt x="1193006" y="32"/>
                </a:cubicBezTo>
                <a:cubicBezTo>
                  <a:pt x="1028716" y="7856"/>
                  <a:pt x="1050131" y="14320"/>
                  <a:pt x="1000125" y="1432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0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5E09-6C05-F2FE-8687-C967DDF8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-14888"/>
            <a:ext cx="10912585" cy="68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4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game – </a:t>
            </a:r>
            <a:r>
              <a:rPr lang="de-DE" dirty="0" err="1">
                <a:latin typeface="Bahnschrift SemiBold" panose="020B0502040204020203" pitchFamily="34" charset="0"/>
              </a:rPr>
              <a:t>pools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staking</a:t>
            </a:r>
            <a:r>
              <a:rPr lang="de-DE" dirty="0">
                <a:latin typeface="Bahnschrift SemiBold" panose="020B0502040204020203" pitchFamily="34" charset="0"/>
              </a:rPr>
              <a:t>, etc.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1E299-321A-EC57-9992-720C77C24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50" y="1181687"/>
            <a:ext cx="6285900" cy="56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4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70F09-0998-4626-9F0A-1966DECF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01" y="0"/>
            <a:ext cx="1026564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6553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But </a:t>
            </a:r>
            <a:r>
              <a:rPr lang="de-DE" dirty="0" err="1">
                <a:latin typeface="Bahnschrift SemiBold" panose="020B0502040204020203" pitchFamily="34" charset="0"/>
              </a:rPr>
              <a:t>there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80B62-6001-7516-DA4D-F44D04E4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68" y="1162409"/>
            <a:ext cx="8342263" cy="56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1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But </a:t>
            </a:r>
            <a:r>
              <a:rPr lang="de-DE" dirty="0" err="1">
                <a:latin typeface="Bahnschrift SemiBold" panose="020B0502040204020203" pitchFamily="34" charset="0"/>
              </a:rPr>
              <a:t>there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2B6C0-CBF8-19D5-C5FB-975E919F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19" y="1279120"/>
            <a:ext cx="8281107" cy="52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03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But </a:t>
            </a:r>
            <a:r>
              <a:rPr lang="de-DE" dirty="0" err="1">
                <a:latin typeface="Bahnschrift SemiBold" panose="020B0502040204020203" pitchFamily="34" charset="0"/>
              </a:rPr>
              <a:t>there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A2CD6-B142-2875-5E0F-446ED8CA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09" y="1228230"/>
            <a:ext cx="7238582" cy="54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1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But </a:t>
            </a:r>
            <a:r>
              <a:rPr lang="de-DE" dirty="0" err="1">
                <a:latin typeface="Bahnschrift SemiBold" panose="020B0502040204020203" pitchFamily="34" charset="0"/>
              </a:rPr>
              <a:t>there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E4F56-4371-132B-8127-1F36A643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74" y="1364411"/>
            <a:ext cx="4583451" cy="51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2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But </a:t>
            </a:r>
            <a:r>
              <a:rPr lang="de-DE" dirty="0" err="1">
                <a:latin typeface="Bahnschrift SemiBold" panose="020B0502040204020203" pitchFamily="34" charset="0"/>
              </a:rPr>
              <a:t>there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more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than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money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877"/>
            <a:ext cx="10515599" cy="470808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Blockchain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young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Blockchain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got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latin typeface="Bahnschrift SemiBold" panose="020B0502040204020203" pitchFamily="34" charset="0"/>
              </a:rPr>
              <a:t>bad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reputation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because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scams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But „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ideas</a:t>
            </a:r>
            <a:r>
              <a:rPr lang="de-DE" dirty="0">
                <a:latin typeface="Bahnschrift SemiBold" panose="020B0502040204020203" pitchFamily="34" charset="0"/>
              </a:rPr>
              <a:t>“ follow </a:t>
            </a:r>
            <a:r>
              <a:rPr lang="de-DE" dirty="0" err="1">
                <a:latin typeface="Bahnschrift SemiBold" panose="020B0502040204020203" pitchFamily="34" charset="0"/>
              </a:rPr>
              <a:t>basic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democratic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principles</a:t>
            </a:r>
            <a:endParaRPr lang="de-DE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true</a:t>
            </a:r>
            <a:r>
              <a:rPr lang="de-DE" dirty="0">
                <a:latin typeface="Bahnschrift SemiBold" panose="020B0502040204020203" pitchFamily="34" charset="0"/>
              </a:rPr>
              <a:t> potential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technology</a:t>
            </a:r>
            <a:r>
              <a:rPr lang="de-DE" dirty="0">
                <a:latin typeface="Bahnschrift SemiBold" panose="020B0502040204020203" pitchFamily="34" charset="0"/>
              </a:rPr>
              <a:t> in </a:t>
            </a:r>
            <a:r>
              <a:rPr lang="de-DE" dirty="0" err="1">
                <a:latin typeface="Bahnschrift SemiBold" panose="020B0502040204020203" pitchFamily="34" charset="0"/>
              </a:rPr>
              <a:t>combination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with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other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ideas</a:t>
            </a:r>
            <a:r>
              <a:rPr lang="de-DE" dirty="0">
                <a:latin typeface="Bahnschrift SemiBold" panose="020B0502040204020203" pitchFamily="34" charset="0"/>
              </a:rPr>
              <a:t> (AI, </a:t>
            </a:r>
            <a:r>
              <a:rPr lang="de-DE" dirty="0" err="1">
                <a:latin typeface="Bahnschrift SemiBold" panose="020B0502040204020203" pitchFamily="34" charset="0"/>
              </a:rPr>
              <a:t>sensor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gateways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storage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needs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goverment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needs</a:t>
            </a:r>
            <a:r>
              <a:rPr lang="de-DE" dirty="0">
                <a:latin typeface="Bahnschrift SemiBold" panose="020B0502040204020203" pitchFamily="34" charset="0"/>
              </a:rPr>
              <a:t>) </a:t>
            </a:r>
            <a:r>
              <a:rPr lang="de-DE" dirty="0" err="1">
                <a:latin typeface="Bahnschrift SemiBold" panose="020B0502040204020203" pitchFamily="34" charset="0"/>
              </a:rPr>
              <a:t>has</a:t>
            </a:r>
            <a:r>
              <a:rPr lang="de-DE" dirty="0">
                <a:latin typeface="Bahnschrift SemiBold" panose="020B0502040204020203" pitchFamily="34" charset="0"/>
              </a:rPr>
              <a:t> still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proven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beyond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financial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craze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 SemiBold" panose="020B0502040204020203" pitchFamily="34" charset="0"/>
                <a:hlinkClick r:id="rId2"/>
              </a:rPr>
              <a:t>https://builtin.com/blockchain/blockchain-applications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as ist Bitcoin (BTC)? | BTC-ACADEMY">
            <a:extLst>
              <a:ext uri="{FF2B5EF4-FFF2-40B4-BE49-F238E27FC236}">
                <a16:creationId xmlns:a16="http://schemas.microsoft.com/office/drawing/2014/main" id="{17777811-53C5-3E9F-51FE-896DC54C5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r="21161" b="1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thereum (ETH): Kurs, Prognose &amp; Vorteile - was taugt Ether?">
            <a:extLst>
              <a:ext uri="{FF2B5EF4-FFF2-40B4-BE49-F238E27FC236}">
                <a16:creationId xmlns:a16="http://schemas.microsoft.com/office/drawing/2014/main" id="{6D967828-682E-829B-5F1D-8BED216BC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r="22346"/>
          <a:stretch/>
        </p:blipFill>
        <p:spPr bwMode="auto"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t Solana im Jahr 2022 noch eine Zukunft?">
            <a:extLst>
              <a:ext uri="{FF2B5EF4-FFF2-40B4-BE49-F238E27FC236}">
                <a16:creationId xmlns:a16="http://schemas.microsoft.com/office/drawing/2014/main" id="{DDDEB4DB-7CD7-791A-54AC-87A73AE02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23028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9" y="5000822"/>
            <a:ext cx="6864411" cy="135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Bahnschrift SemiBold" panose="020B0502040204020203" pitchFamily="34" charset="0"/>
              </a:rPr>
              <a:t>Digital </a:t>
            </a:r>
            <a:r>
              <a:rPr lang="de-DE" sz="2000" dirty="0" err="1">
                <a:latin typeface="Bahnschrift SemiBold" panose="020B0502040204020203" pitchFamily="34" charset="0"/>
              </a:rPr>
              <a:t>currencies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based</a:t>
            </a:r>
            <a:r>
              <a:rPr lang="de-DE" sz="2000" dirty="0">
                <a:latin typeface="Bahnschrift SemiBold" panose="020B0502040204020203" pitchFamily="34" charset="0"/>
              </a:rPr>
              <a:t> on </a:t>
            </a:r>
            <a:r>
              <a:rPr lang="de-DE" sz="2000" dirty="0" err="1">
                <a:latin typeface="Bahnschrift SemiBold" panose="020B0502040204020203" pitchFamily="34" charset="0"/>
              </a:rPr>
              <a:t>blockchain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technology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have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caused</a:t>
            </a:r>
            <a:r>
              <a:rPr lang="de-DE" sz="2000" dirty="0">
                <a:latin typeface="Bahnschrift SemiBold" panose="020B0502040204020203" pitchFamily="34" charset="0"/>
              </a:rPr>
              <a:t> a </a:t>
            </a:r>
            <a:r>
              <a:rPr lang="de-DE" sz="2000" dirty="0" err="1">
                <a:latin typeface="Bahnschrift SemiBold" panose="020B0502040204020203" pitchFamily="34" charset="0"/>
              </a:rPr>
              <a:t>gold</a:t>
            </a:r>
            <a:r>
              <a:rPr lang="de-DE" sz="2000" dirty="0">
                <a:latin typeface="Bahnschrift SemiBold" panose="020B0502040204020203" pitchFamily="34" charset="0"/>
              </a:rPr>
              <a:t> </a:t>
            </a:r>
            <a:r>
              <a:rPr lang="de-DE" sz="2000" dirty="0" err="1">
                <a:latin typeface="Bahnschrift SemiBold" panose="020B0502040204020203" pitchFamily="34" charset="0"/>
              </a:rPr>
              <a:t>rush</a:t>
            </a:r>
            <a:r>
              <a:rPr lang="de-DE" sz="2000" dirty="0">
                <a:latin typeface="Bahnschrift SemiBold" panose="020B0502040204020203" pitchFamily="34" charset="0"/>
              </a:rPr>
              <a:t> online.</a:t>
            </a:r>
          </a:p>
          <a:p>
            <a:pPr marL="0" indent="0">
              <a:buNone/>
            </a:pPr>
            <a:r>
              <a:rPr lang="de-DE" sz="2000" dirty="0">
                <a:latin typeface="Bahnschrift SemiBold" panose="020B0502040204020203" pitchFamily="34" charset="0"/>
              </a:rPr>
              <a:t>First </a:t>
            </a:r>
            <a:r>
              <a:rPr lang="de-DE" sz="2000" dirty="0" err="1">
                <a:latin typeface="Bahnschrift SemiBold" panose="020B0502040204020203" pitchFamily="34" charset="0"/>
              </a:rPr>
              <a:t>task</a:t>
            </a:r>
            <a:r>
              <a:rPr lang="de-DE" sz="2000" dirty="0">
                <a:latin typeface="Bahnschrift SemiBold" panose="020B0502040204020203" pitchFamily="34" charset="0"/>
              </a:rPr>
              <a:t>: </a:t>
            </a:r>
            <a:r>
              <a:rPr lang="de-DE" sz="2000" b="1" u="sng" dirty="0" err="1">
                <a:latin typeface="Bahnschrift SemiBold" panose="020B0502040204020203" pitchFamily="34" charset="0"/>
              </a:rPr>
              <a:t>Get</a:t>
            </a:r>
            <a:r>
              <a:rPr lang="de-DE" sz="2000" b="1" u="sng" dirty="0">
                <a:latin typeface="Bahnschrift SemiBold" panose="020B0502040204020203" pitchFamily="34" charset="0"/>
              </a:rPr>
              <a:t> </a:t>
            </a:r>
            <a:r>
              <a:rPr lang="de-DE" sz="2000" b="1" u="sng" dirty="0" err="1">
                <a:latin typeface="Bahnschrift SemiBold" panose="020B0502040204020203" pitchFamily="34" charset="0"/>
              </a:rPr>
              <a:t>the</a:t>
            </a:r>
            <a:r>
              <a:rPr lang="de-DE" sz="2000" b="1" u="sng" dirty="0">
                <a:latin typeface="Bahnschrift SemiBold" panose="020B0502040204020203" pitchFamily="34" charset="0"/>
              </a:rPr>
              <a:t> </a:t>
            </a:r>
            <a:r>
              <a:rPr lang="de-DE" sz="2000" b="1" u="sng" dirty="0" err="1">
                <a:latin typeface="Bahnschrift SemiBold" panose="020B0502040204020203" pitchFamily="34" charset="0"/>
              </a:rPr>
              <a:t>wording</a:t>
            </a:r>
            <a:r>
              <a:rPr lang="de-DE" sz="2000" b="1" u="sng" dirty="0">
                <a:latin typeface="Bahnschrift SemiBold" panose="020B0502040204020203" pitchFamily="34" charset="0"/>
              </a:rPr>
              <a:t> </a:t>
            </a:r>
            <a:r>
              <a:rPr lang="de-DE" sz="2000" b="1" u="sng" dirty="0" err="1">
                <a:latin typeface="Bahnschrift SemiBold" panose="020B0502040204020203" pitchFamily="34" charset="0"/>
              </a:rPr>
              <a:t>right</a:t>
            </a:r>
            <a:r>
              <a:rPr lang="de-DE" sz="2000" b="1" dirty="0">
                <a:latin typeface="Bahnschrift SemiBold" panose="020B0502040204020203" pitchFamily="34" charset="0"/>
              </a:rPr>
              <a:t>!</a:t>
            </a:r>
          </a:p>
          <a:p>
            <a:pPr marL="0" indent="0">
              <a:buNone/>
            </a:pPr>
            <a:endParaRPr lang="de-DE" sz="2000" dirty="0">
              <a:latin typeface="Bahnschrift SemiBol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850" y="3819157"/>
            <a:ext cx="6864412" cy="1131215"/>
          </a:xfrm>
        </p:spPr>
        <p:txBody>
          <a:bodyPr anchor="b">
            <a:normAutofit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Intro: </a:t>
            </a:r>
            <a:r>
              <a:rPr lang="de-DE" dirty="0" err="1">
                <a:latin typeface="Bahnschrift SemiBold" panose="020B0502040204020203" pitchFamily="34" charset="0"/>
              </a:rPr>
              <a:t>What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is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going</a:t>
            </a:r>
            <a:r>
              <a:rPr lang="de-DE" dirty="0">
                <a:latin typeface="Bahnschrift SemiBold" panose="020B0502040204020203" pitchFamily="34" charset="0"/>
              </a:rPr>
              <a:t> on?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The deadly gold rush | HistoryExtra">
            <a:extLst>
              <a:ext uri="{FF2B5EF4-FFF2-40B4-BE49-F238E27FC236}">
                <a16:creationId xmlns:a16="http://schemas.microsoft.com/office/drawing/2014/main" id="{6008457D-B5D8-4DFE-D644-867649DDF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r="-2" b="10760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17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 err="1">
                <a:latin typeface="Bahnschrift SemiBold" panose="020B0502040204020203" pitchFamily="34" charset="0"/>
              </a:rPr>
              <a:t>Thank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you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877"/>
            <a:ext cx="10515599" cy="47080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Bahnschrift SemiBold" panose="020B0502040204020203" pitchFamily="34" charset="0"/>
              </a:rPr>
              <a:t>Ralf</a:t>
            </a:r>
          </a:p>
        </p:txBody>
      </p:sp>
    </p:spTree>
    <p:extLst>
      <p:ext uri="{BB962C8B-B14F-4D97-AF65-F5344CB8AC3E}">
        <p14:creationId xmlns:p14="http://schemas.microsoft.com/office/powerpoint/2010/main" val="277767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C2BC8A-9964-D96A-B99D-A3A94E43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79" y="201958"/>
            <a:ext cx="7198916" cy="5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Intro: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8877"/>
            <a:ext cx="3972592" cy="47080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„Blockchain“ </a:t>
            </a:r>
            <a:r>
              <a:rPr lang="de-DE" sz="2400" dirty="0" err="1">
                <a:latin typeface="Bahnschrift SemiBold" panose="020B0502040204020203" pitchFamily="34" charset="0"/>
              </a:rPr>
              <a:t>is</a:t>
            </a:r>
            <a:r>
              <a:rPr lang="de-DE" sz="2400" dirty="0">
                <a:latin typeface="Bahnschrift SemiBold" panose="020B0502040204020203" pitchFamily="34" charset="0"/>
              </a:rPr>
              <a:t> a </a:t>
            </a:r>
            <a:r>
              <a:rPr lang="de-DE" sz="24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technology</a:t>
            </a:r>
            <a:r>
              <a:rPr lang="de-DE" sz="2400" dirty="0">
                <a:latin typeface="Bahnschrift SemiBold" panose="020B0502040204020203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„</a:t>
            </a:r>
            <a:r>
              <a:rPr lang="de-DE" sz="2400" dirty="0" err="1">
                <a:latin typeface="Bahnschrift SemiBold" panose="020B0502040204020203" pitchFamily="34" charset="0"/>
              </a:rPr>
              <a:t>Cryptocurrency</a:t>
            </a:r>
            <a:r>
              <a:rPr lang="de-DE" sz="2400" dirty="0">
                <a:latin typeface="Bahnschrift SemiBold" panose="020B0502040204020203" pitchFamily="34" charset="0"/>
              </a:rPr>
              <a:t>“ </a:t>
            </a:r>
            <a:r>
              <a:rPr lang="de-DE" sz="2400" dirty="0" err="1">
                <a:latin typeface="Bahnschrift SemiBold" panose="020B0502040204020203" pitchFamily="34" charset="0"/>
              </a:rPr>
              <a:t>is</a:t>
            </a:r>
            <a:r>
              <a:rPr lang="de-DE" sz="2400" dirty="0">
                <a:latin typeface="Bahnschrift SemiBold" panose="020B0502040204020203" pitchFamily="34" charset="0"/>
              </a:rPr>
              <a:t> an </a:t>
            </a:r>
            <a:r>
              <a:rPr lang="de-DE" sz="2400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application</a:t>
            </a:r>
            <a:r>
              <a:rPr lang="de-DE" sz="2400" dirty="0">
                <a:latin typeface="Bahnschrift SemiBold" panose="020B0502040204020203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A </a:t>
            </a:r>
            <a:r>
              <a:rPr lang="de-DE" sz="2400" dirty="0" err="1">
                <a:latin typeface="Bahnschrift SemiBold" panose="020B0502040204020203" pitchFamily="34" charset="0"/>
              </a:rPr>
              <a:t>driving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one</a:t>
            </a:r>
            <a:r>
              <a:rPr lang="de-DE" sz="2400" dirty="0">
                <a:latin typeface="Bahnschrift SemiBold" panose="020B0502040204020203" pitchFamily="34" charset="0"/>
              </a:rPr>
              <a:t>, but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u="sng" dirty="0">
                <a:latin typeface="Bahnschrift SemiBold" panose="020B0502040204020203" pitchFamily="34" charset="0"/>
              </a:rPr>
              <a:t>still just an </a:t>
            </a:r>
            <a:r>
              <a:rPr lang="de-DE" sz="2400" u="sng" dirty="0" err="1">
                <a:latin typeface="Bahnschrift SemiBold" panose="020B0502040204020203" pitchFamily="34" charset="0"/>
              </a:rPr>
              <a:t>application</a:t>
            </a:r>
            <a:r>
              <a:rPr lang="de-DE" sz="2400" dirty="0"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75031F6-6F22-ADB9-88D1-5246DB32748A}"/>
              </a:ext>
            </a:extLst>
          </p:cNvPr>
          <p:cNvSpPr/>
          <p:nvPr/>
        </p:nvSpPr>
        <p:spPr>
          <a:xfrm rot="18402907">
            <a:off x="9331734" y="4741320"/>
            <a:ext cx="877090" cy="3891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0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Definition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a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54" y="1321846"/>
            <a:ext cx="10129437" cy="470808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Public </a:t>
            </a:r>
            <a:r>
              <a:rPr lang="de-DE" sz="2400" dirty="0" err="1">
                <a:latin typeface="Bahnschrift SemiBold" panose="020B0502040204020203" pitchFamily="34" charset="0"/>
              </a:rPr>
              <a:t>database</a:t>
            </a:r>
            <a:endParaRPr lang="de-DE" sz="24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Consensus </a:t>
            </a:r>
            <a:r>
              <a:rPr lang="de-DE" sz="2400" dirty="0" err="1">
                <a:latin typeface="Bahnschrift SemiBold" panose="020B0502040204020203" pitchFamily="34" charset="0"/>
              </a:rPr>
              <a:t>process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of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updating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data</a:t>
            </a:r>
            <a:r>
              <a:rPr lang="de-DE" sz="2400" dirty="0">
                <a:latin typeface="Bahnschrift SemiBold" panose="020B0502040204020203" pitchFamily="34" charset="0"/>
              </a:rPr>
              <a:t> (</a:t>
            </a:r>
            <a:r>
              <a:rPr lang="de-DE" sz="2400" dirty="0" err="1">
                <a:latin typeface="Bahnschrift SemiBold" panose="020B0502040204020203" pitchFamily="34" charset="0"/>
              </a:rPr>
              <a:t>write</a:t>
            </a:r>
            <a:r>
              <a:rPr lang="de-DE" sz="2400" dirty="0">
                <a:latin typeface="Bahnschrift SemiBold" panose="020B0502040204020203" pitchFamily="34" charset="0"/>
              </a:rPr>
              <a:t>, </a:t>
            </a:r>
            <a:r>
              <a:rPr lang="de-DE" sz="2400" dirty="0" err="1">
                <a:latin typeface="Bahnschrift SemiBold" panose="020B0502040204020203" pitchFamily="34" charset="0"/>
              </a:rPr>
              <a:t>change</a:t>
            </a:r>
            <a:r>
              <a:rPr lang="de-DE" sz="2400" dirty="0">
                <a:latin typeface="Bahnschrift SemiBold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Public: </a:t>
            </a:r>
            <a:r>
              <a:rPr lang="de-DE" sz="2400" dirty="0" err="1">
                <a:latin typeface="Bahnschrift SemiBold" panose="020B0502040204020203" pitchFamily="34" charset="0"/>
              </a:rPr>
              <a:t>everybody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can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read</a:t>
            </a:r>
            <a:r>
              <a:rPr lang="de-DE" sz="2400" dirty="0">
                <a:latin typeface="Bahnschrift SemiBold" panose="020B0502040204020203" pitchFamily="34" charset="0"/>
              </a:rPr>
              <a:t> from </a:t>
            </a:r>
            <a:r>
              <a:rPr lang="de-DE" sz="2400" dirty="0" err="1">
                <a:latin typeface="Bahnschrift SemiBold" panose="020B0502040204020203" pitchFamily="34" charset="0"/>
              </a:rPr>
              <a:t>it</a:t>
            </a:r>
            <a:r>
              <a:rPr lang="de-DE" sz="2400" dirty="0">
                <a:latin typeface="Bahnschrift SemiBold" panose="020B0502040204020203" pitchFamily="34" charset="0"/>
              </a:rPr>
              <a:t>, </a:t>
            </a:r>
            <a:r>
              <a:rPr lang="de-DE" sz="2400" dirty="0" err="1">
                <a:latin typeface="Bahnschrift SemiBold" panose="020B0502040204020203" pitchFamily="34" charset="0"/>
              </a:rPr>
              <a:t>interact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with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it</a:t>
            </a:r>
            <a:endParaRPr lang="de-DE" sz="24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Secure: Consensus </a:t>
            </a:r>
            <a:r>
              <a:rPr lang="de-DE" sz="2400" dirty="0" err="1">
                <a:latin typeface="Bahnschrift SemiBold" panose="020B0502040204020203" pitchFamily="34" charset="0"/>
              </a:rPr>
              <a:t>is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based</a:t>
            </a:r>
            <a:r>
              <a:rPr lang="de-DE" sz="2400" dirty="0">
                <a:latin typeface="Bahnschrift SemiBold" panose="020B0502040204020203" pitchFamily="34" charset="0"/>
              </a:rPr>
              <a:t> on „</a:t>
            </a:r>
            <a:r>
              <a:rPr lang="de-DE" sz="2400" dirty="0" err="1">
                <a:latin typeface="Bahnschrift SemiBold" panose="020B0502040204020203" pitchFamily="34" charset="0"/>
              </a:rPr>
              <a:t>trustless</a:t>
            </a:r>
            <a:r>
              <a:rPr lang="de-DE" sz="2400" dirty="0">
                <a:latin typeface="Bahnschrift SemiBold" panose="020B0502040204020203" pitchFamily="34" charset="0"/>
              </a:rPr>
              <a:t>“ </a:t>
            </a:r>
            <a:r>
              <a:rPr lang="de-DE" sz="2400" dirty="0" err="1">
                <a:latin typeface="Bahnschrift SemiBold" panose="020B0502040204020203" pitchFamily="34" charset="0"/>
              </a:rPr>
              <a:t>processes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using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cryptography</a:t>
            </a:r>
            <a:endParaRPr lang="de-DE" sz="24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Nobody „</a:t>
            </a:r>
            <a:r>
              <a:rPr lang="de-DE" sz="2400" dirty="0" err="1">
                <a:latin typeface="Bahnschrift SemiBold" panose="020B0502040204020203" pitchFamily="34" charset="0"/>
              </a:rPr>
              <a:t>owns</a:t>
            </a:r>
            <a:r>
              <a:rPr lang="de-DE" sz="2400" dirty="0">
                <a:latin typeface="Bahnschrift SemiBold" panose="020B0502040204020203" pitchFamily="34" charset="0"/>
              </a:rPr>
              <a:t>“ </a:t>
            </a:r>
            <a:r>
              <a:rPr lang="de-DE" sz="2400" dirty="0" err="1">
                <a:latin typeface="Bahnschrift SemiBold" panose="020B0502040204020203" pitchFamily="34" charset="0"/>
              </a:rPr>
              <a:t>the</a:t>
            </a:r>
            <a:r>
              <a:rPr lang="de-DE" sz="2400" dirty="0">
                <a:latin typeface="Bahnschrift SemiBold" panose="020B0502040204020203" pitchFamily="34" charset="0"/>
              </a:rPr>
              <a:t> (</a:t>
            </a:r>
            <a:r>
              <a:rPr lang="de-DE" sz="2400" dirty="0" err="1">
                <a:latin typeface="Bahnschrift SemiBold" panose="020B0502040204020203" pitchFamily="34" charset="0"/>
              </a:rPr>
              <a:t>big</a:t>
            </a:r>
            <a:r>
              <a:rPr lang="de-DE" sz="2400" dirty="0">
                <a:latin typeface="Bahnschrift SemiBold" panose="020B0502040204020203" pitchFamily="34" charset="0"/>
              </a:rPr>
              <a:t>) </a:t>
            </a:r>
            <a:r>
              <a:rPr lang="de-DE" sz="2400" dirty="0" err="1">
                <a:latin typeface="Bahnschrift SemiBold" panose="020B0502040204020203" pitchFamily="34" charset="0"/>
              </a:rPr>
              <a:t>blockchains</a:t>
            </a:r>
            <a:r>
              <a:rPr lang="de-DE" sz="2400" dirty="0">
                <a:latin typeface="Bahnschrift SemiBold" panose="020B0502040204020203" pitchFamily="34" charset="0"/>
              </a:rPr>
              <a:t>, but </a:t>
            </a:r>
            <a:r>
              <a:rPr lang="de-DE" sz="2400" dirty="0" err="1">
                <a:latin typeface="Bahnschrift SemiBold" panose="020B0502040204020203" pitchFamily="34" charset="0"/>
              </a:rPr>
              <a:t>there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is</a:t>
            </a:r>
            <a:r>
              <a:rPr lang="de-DE" sz="2400" dirty="0">
                <a:latin typeface="Bahnschrift SemiBold" panose="020B0502040204020203" pitchFamily="34" charset="0"/>
              </a:rPr>
              <a:t> a „</a:t>
            </a:r>
            <a:r>
              <a:rPr lang="de-DE" sz="2400" dirty="0" err="1">
                <a:latin typeface="Bahnschrift SemiBold" panose="020B0502040204020203" pitchFamily="34" charset="0"/>
              </a:rPr>
              <a:t>governance</a:t>
            </a:r>
            <a:r>
              <a:rPr lang="de-DE" sz="2400" dirty="0">
                <a:latin typeface="Bahnschrift SemiBold" panose="020B0502040204020203" pitchFamily="34" charset="0"/>
              </a:rPr>
              <a:t>“ </a:t>
            </a:r>
            <a:r>
              <a:rPr lang="de-DE" sz="2400" dirty="0" err="1">
                <a:latin typeface="Bahnschrift SemiBold" panose="020B0502040204020203" pitchFamily="34" charset="0"/>
              </a:rPr>
              <a:t>process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for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them</a:t>
            </a:r>
            <a:r>
              <a:rPr lang="de-DE" sz="2400" dirty="0">
                <a:latin typeface="Bahnschrift SemiBold" panose="020B0502040204020203" pitchFamily="34" charset="0"/>
              </a:rPr>
              <a:t>. </a:t>
            </a:r>
            <a:r>
              <a:rPr lang="de-DE" sz="2400" dirty="0" err="1">
                <a:latin typeface="Bahnschrift SemiBold" panose="020B0502040204020203" pitchFamily="34" charset="0"/>
              </a:rPr>
              <a:t>Eg</a:t>
            </a:r>
            <a:r>
              <a:rPr lang="de-DE" sz="2400" dirty="0">
                <a:latin typeface="Bahnschrift SemiBold" panose="020B0502040204020203" pitchFamily="34" charset="0"/>
              </a:rPr>
              <a:t>. Ethereum </a:t>
            </a:r>
            <a:r>
              <a:rPr lang="de-DE" sz="2400" dirty="0" err="1">
                <a:latin typeface="Bahnschrift SemiBold" panose="020B0502040204020203" pitchFamily="34" charset="0"/>
              </a:rPr>
              <a:t>has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pretty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strict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voting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rules</a:t>
            </a:r>
            <a:r>
              <a:rPr lang="de-DE" sz="2400" dirty="0">
                <a:latin typeface="Bahnschrift SemiBold" panose="020B0502040204020203" pitchFamily="34" charset="0"/>
              </a:rPr>
              <a:t> and </a:t>
            </a:r>
            <a:r>
              <a:rPr lang="de-DE" sz="2400" dirty="0" err="1">
                <a:latin typeface="Bahnschrift SemiBold" panose="020B0502040204020203" pitchFamily="34" charset="0"/>
              </a:rPr>
              <a:t>is</a:t>
            </a:r>
            <a:r>
              <a:rPr lang="de-DE" sz="2400" dirty="0">
                <a:latin typeface="Bahnschrift SemiBold" panose="020B0502040204020203" pitchFamily="34" charset="0"/>
              </a:rPr>
              <a:t> „</a:t>
            </a:r>
            <a:r>
              <a:rPr lang="de-DE" sz="2400" dirty="0" err="1">
                <a:latin typeface="Bahnschrift SemiBold" panose="020B0502040204020203" pitchFamily="34" charset="0"/>
              </a:rPr>
              <a:t>steered</a:t>
            </a:r>
            <a:r>
              <a:rPr lang="de-DE" sz="2400" dirty="0">
                <a:latin typeface="Bahnschrift SemiBold" panose="020B0502040204020203" pitchFamily="34" charset="0"/>
              </a:rPr>
              <a:t>“ </a:t>
            </a:r>
            <a:r>
              <a:rPr lang="de-DE" sz="2400" dirty="0" err="1">
                <a:latin typeface="Bahnschrift SemiBold" panose="020B0502040204020203" pitchFamily="34" charset="0"/>
              </a:rPr>
              <a:t>mostly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by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developers</a:t>
            </a:r>
            <a:r>
              <a:rPr lang="de-DE" sz="2400" dirty="0">
                <a:latin typeface="Bahnschrift SemiBold" panose="020B0502040204020203" pitchFamily="34" charset="0"/>
              </a:rPr>
              <a:t> and </a:t>
            </a:r>
            <a:r>
              <a:rPr lang="de-DE" sz="2400" dirty="0" err="1">
                <a:latin typeface="Bahnschrift SemiBold" panose="020B0502040204020203" pitchFamily="34" charset="0"/>
              </a:rPr>
              <a:t>big</a:t>
            </a:r>
            <a:r>
              <a:rPr lang="de-DE" sz="2400" dirty="0">
                <a:latin typeface="Bahnschrift SemiBold" panose="020B0502040204020203" pitchFamily="34" charset="0"/>
              </a:rPr>
              <a:t> ETH </a:t>
            </a:r>
            <a:r>
              <a:rPr lang="de-DE" sz="2400" dirty="0" err="1">
                <a:latin typeface="Bahnschrift SemiBold" panose="020B0502040204020203" pitchFamily="34" charset="0"/>
              </a:rPr>
              <a:t>owners</a:t>
            </a:r>
            <a:r>
              <a:rPr lang="de-DE" sz="2400" dirty="0">
                <a:latin typeface="Bahnschrift SemiBold" panose="020B0502040204020203" pitchFamily="34" charset="0"/>
              </a:rPr>
              <a:t> - </a:t>
            </a:r>
            <a:r>
              <a:rPr lang="de-DE" sz="2400" dirty="0">
                <a:latin typeface="Bahnschrift SemiBold" panose="020B0502040204020203" pitchFamily="34" charset="0"/>
                <a:hlinkClick r:id="rId2"/>
              </a:rPr>
              <a:t>https://ethereum.org/en/governance/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Core </a:t>
            </a:r>
            <a:r>
              <a:rPr lang="de-DE" dirty="0" err="1">
                <a:latin typeface="Bahnschrift SemiBold" panose="020B0502040204020203" pitchFamily="34" charset="0"/>
              </a:rPr>
              <a:t>ideas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54" y="1321846"/>
            <a:ext cx="10129437" cy="4708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Anonymous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Public</a:t>
            </a:r>
          </a:p>
          <a:p>
            <a:pPr>
              <a:lnSpc>
                <a:spcPct val="150000"/>
              </a:lnSpc>
            </a:pPr>
            <a:r>
              <a:rPr lang="de-DE" sz="2400" dirty="0" err="1">
                <a:latin typeface="Bahnschrift SemiBold" panose="020B0502040204020203" pitchFamily="34" charset="0"/>
              </a:rPr>
              <a:t>Decentralized</a:t>
            </a:r>
            <a:endParaRPr lang="de-DE" sz="24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>
                <a:latin typeface="Bahnschrift SemiBold" panose="020B0502040204020203" pitchFamily="34" charset="0"/>
              </a:rPr>
              <a:t>Immutable</a:t>
            </a:r>
            <a:endParaRPr lang="de-DE" sz="24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Bahnschrift SemiBold" panose="020B0502040204020203" pitchFamily="34" charset="0"/>
              </a:rPr>
              <a:t>Safe</a:t>
            </a:r>
          </a:p>
          <a:p>
            <a:pPr>
              <a:lnSpc>
                <a:spcPct val="150000"/>
              </a:lnSpc>
            </a:pPr>
            <a:r>
              <a:rPr lang="de-DE" sz="2400" dirty="0" err="1">
                <a:latin typeface="Bahnschrift SemiBold" panose="020B0502040204020203" pitchFamily="34" charset="0"/>
              </a:rPr>
              <a:t>Trustless</a:t>
            </a:r>
            <a:endParaRPr lang="de-DE" sz="24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>
                <a:latin typeface="Bahnschrift SemiBold" panose="020B0502040204020203" pitchFamily="34" charset="0"/>
              </a:rPr>
              <a:t>With</a:t>
            </a:r>
            <a:r>
              <a:rPr lang="de-DE" sz="2400" dirty="0">
                <a:latin typeface="Bahnschrift SemiBold" panose="020B0502040204020203" pitchFamily="34" charset="0"/>
              </a:rPr>
              <a:t> a </a:t>
            </a:r>
            <a:r>
              <a:rPr lang="de-DE" sz="2400" dirty="0" err="1">
                <a:latin typeface="Bahnschrift SemiBold" panose="020B0502040204020203" pitchFamily="34" charset="0"/>
              </a:rPr>
              <a:t>grain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of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anarchy</a:t>
            </a:r>
            <a:endParaRPr lang="de-DE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Core </a:t>
            </a:r>
            <a:r>
              <a:rPr lang="de-DE" dirty="0" err="1">
                <a:latin typeface="Bahnschrift SemiBold" panose="020B0502040204020203" pitchFamily="34" charset="0"/>
              </a:rPr>
              <a:t>problem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of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the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blockchains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5858D-C618-D07E-A1BF-37075B94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1137719"/>
            <a:ext cx="6698710" cy="468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9DFEC4-AABA-163F-3FDA-C627FEFC15DD}"/>
              </a:ext>
            </a:extLst>
          </p:cNvPr>
          <p:cNvSpPr txBox="1"/>
          <p:nvPr/>
        </p:nvSpPr>
        <p:spPr>
          <a:xfrm>
            <a:off x="2659856" y="592823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https://www.ftc.gov/news-events/data-visualizations/data-spotlight/2022/06/reports-show-scammers-cashing-crypto-craze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5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756-DED2-F580-E556-121876DD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109"/>
          </a:xfrm>
        </p:spPr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The </a:t>
            </a:r>
            <a:r>
              <a:rPr lang="de-DE" dirty="0" err="1">
                <a:latin typeface="Bahnschrift SemiBold" panose="020B0502040204020203" pitchFamily="34" charset="0"/>
              </a:rPr>
              <a:t>lingo</a:t>
            </a:r>
            <a:r>
              <a:rPr lang="de-DE" dirty="0">
                <a:latin typeface="Bahnschrift SemiBold" panose="020B0502040204020203" pitchFamily="34" charset="0"/>
              </a:rPr>
              <a:t>: just </a:t>
            </a:r>
            <a:r>
              <a:rPr lang="de-DE" dirty="0" err="1">
                <a:latin typeface="Bahnschrift SemiBold" panose="020B0502040204020203" pitchFamily="34" charset="0"/>
              </a:rPr>
              <a:t>there</a:t>
            </a:r>
            <a:r>
              <a:rPr lang="de-DE" dirty="0">
                <a:latin typeface="Bahnschrift SemiBold" panose="020B0502040204020203" pitchFamily="34" charset="0"/>
              </a:rPr>
              <a:t>, </a:t>
            </a:r>
            <a:r>
              <a:rPr lang="de-DE" dirty="0" err="1">
                <a:latin typeface="Bahnschrift SemiBold" panose="020B0502040204020203" pitchFamily="34" charset="0"/>
              </a:rPr>
              <a:t>to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confuse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you</a:t>
            </a:r>
            <a:r>
              <a:rPr lang="de-DE" dirty="0">
                <a:latin typeface="Bahnschrift SemiBold" panose="020B0502040204020203" pitchFamily="34" charset="0"/>
              </a:rPr>
              <a:t>!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0CF7-D3F3-E766-E1B9-FAD7B6FD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234"/>
            <a:ext cx="2306783" cy="45575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Bahnschrift SemiBold" panose="020B0502040204020203" pitchFamily="34" charset="0"/>
              </a:rPr>
              <a:t>Wallet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Bahnschrift SemiBold" panose="020B0502040204020203" pitchFamily="34" charset="0"/>
              </a:rPr>
              <a:t>Ledger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Bahnschrift SemiBold" panose="020B0502040204020203" pitchFamily="34" charset="0"/>
              </a:rPr>
              <a:t>Nodes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Bahnschrift SemiBold" panose="020B0502040204020203" pitchFamily="34" charset="0"/>
              </a:rPr>
              <a:t>Mining</a:t>
            </a:r>
          </a:p>
          <a:p>
            <a:pPr>
              <a:lnSpc>
                <a:spcPct val="150000"/>
              </a:lnSpc>
            </a:pPr>
            <a:r>
              <a:rPr lang="de-DE" sz="2000" dirty="0" err="1">
                <a:latin typeface="Bahnschrift SemiBold" panose="020B0502040204020203" pitchFamily="34" charset="0"/>
              </a:rPr>
              <a:t>Coins</a:t>
            </a:r>
            <a:endParaRPr lang="de-DE" sz="20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Bahnschrift SemiBold" panose="020B0502040204020203" pitchFamily="34" charset="0"/>
              </a:rPr>
              <a:t>NFTs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Bahnschrift SemiBold" panose="020B0502040204020203" pitchFamily="34" charset="0"/>
              </a:rPr>
              <a:t>Gas </a:t>
            </a:r>
            <a:r>
              <a:rPr lang="de-DE" sz="2000" dirty="0" err="1">
                <a:latin typeface="Bahnschrift SemiBold" panose="020B0502040204020203" pitchFamily="34" charset="0"/>
              </a:rPr>
              <a:t>fee</a:t>
            </a:r>
            <a:endParaRPr lang="de-DE" sz="20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latin typeface="Bahnschrift SemiBold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47E425-B367-5618-FFF6-A62E0B7A734C}"/>
              </a:ext>
            </a:extLst>
          </p:cNvPr>
          <p:cNvSpPr txBox="1">
            <a:spLocks/>
          </p:cNvSpPr>
          <p:nvPr/>
        </p:nvSpPr>
        <p:spPr>
          <a:xfrm>
            <a:off x="3144983" y="1313234"/>
            <a:ext cx="6848162" cy="422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000" dirty="0" err="1">
                <a:latin typeface="Bahnschrift" panose="020B0502040204020203" pitchFamily="34" charset="0"/>
              </a:rPr>
              <a:t>Address</a:t>
            </a:r>
            <a:r>
              <a:rPr lang="de-DE" sz="2000" dirty="0">
                <a:latin typeface="Bahnschrift" panose="020B0502040204020203" pitchFamily="34" charset="0"/>
              </a:rPr>
              <a:t> (</a:t>
            </a:r>
            <a:r>
              <a:rPr lang="de-DE" sz="2000" dirty="0" err="1">
                <a:latin typeface="Bahnschrift" panose="020B0502040204020203" pitchFamily="34" charset="0"/>
              </a:rPr>
              <a:t>pointer</a:t>
            </a:r>
            <a:r>
              <a:rPr lang="de-DE" sz="2000" dirty="0">
                <a:latin typeface="Bahnschrift" panose="020B0502040204020203" pitchFamily="34" charset="0"/>
              </a:rPr>
              <a:t>) in </a:t>
            </a:r>
            <a:r>
              <a:rPr lang="de-DE" sz="2000" dirty="0" err="1">
                <a:latin typeface="Bahnschrift" panose="020B0502040204020203" pitchFamily="34" charset="0"/>
              </a:rPr>
              <a:t>the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public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database</a:t>
            </a:r>
            <a:endParaRPr lang="de-DE" sz="2000" dirty="0">
              <a:latin typeface="Bahnschrift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" panose="020B0502040204020203" pitchFamily="34" charset="0"/>
              </a:rPr>
              <a:t>A </a:t>
            </a:r>
            <a:r>
              <a:rPr lang="de-DE" sz="2000" dirty="0" err="1">
                <a:latin typeface="Bahnschrift" panose="020B0502040204020203" pitchFamily="34" charset="0"/>
              </a:rPr>
              <a:t>slightly</a:t>
            </a:r>
            <a:r>
              <a:rPr lang="de-DE" sz="2000" dirty="0">
                <a:latin typeface="Bahnschrift" panose="020B0502040204020203" pitchFamily="34" charset="0"/>
              </a:rPr>
              <a:t> different </a:t>
            </a:r>
            <a:r>
              <a:rPr lang="de-DE" sz="2000" dirty="0" err="1">
                <a:latin typeface="Bahnschrift" panose="020B0502040204020203" pitchFamily="34" charset="0"/>
              </a:rPr>
              <a:t>word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for</a:t>
            </a:r>
            <a:r>
              <a:rPr lang="de-DE" sz="2000" dirty="0">
                <a:latin typeface="Bahnschrift" panose="020B0502040204020203" pitchFamily="34" charset="0"/>
              </a:rPr>
              <a:t> „</a:t>
            </a:r>
            <a:r>
              <a:rPr lang="de-DE" sz="2000" dirty="0" err="1">
                <a:latin typeface="Bahnschrift" panose="020B0502040204020203" pitchFamily="34" charset="0"/>
              </a:rPr>
              <a:t>blockchain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database</a:t>
            </a:r>
            <a:r>
              <a:rPr lang="de-DE" sz="2000" dirty="0">
                <a:latin typeface="Bahnschrift" panose="020B0502040204020203" pitchFamily="34" charset="0"/>
              </a:rPr>
              <a:t>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" panose="020B0502040204020203" pitchFamily="34" charset="0"/>
              </a:rPr>
              <a:t>Member </a:t>
            </a:r>
            <a:r>
              <a:rPr lang="de-DE" sz="2000" dirty="0" err="1">
                <a:latin typeface="Bahnschrift" panose="020B0502040204020203" pitchFamily="34" charset="0"/>
              </a:rPr>
              <a:t>of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blockchain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infrastructure</a:t>
            </a:r>
            <a:r>
              <a:rPr lang="de-DE" sz="2000" dirty="0">
                <a:latin typeface="Bahnschrift" panose="020B0502040204020203" pitchFamily="34" charset="0"/>
              </a:rPr>
              <a:t> (Light/</a:t>
            </a:r>
            <a:r>
              <a:rPr lang="de-DE" sz="2000" dirty="0" err="1">
                <a:latin typeface="Bahnschrift" panose="020B0502040204020203" pitchFamily="34" charset="0"/>
              </a:rPr>
              <a:t>Full</a:t>
            </a:r>
            <a:r>
              <a:rPr lang="de-DE" sz="2000" dirty="0">
                <a:latin typeface="Bahnschrift" panose="020B0502040204020203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 err="1">
                <a:latin typeface="Bahnschrift" panose="020B0502040204020203" pitchFamily="34" charset="0"/>
              </a:rPr>
              <a:t>No</a:t>
            </a:r>
            <a:r>
              <a:rPr lang="de-DE" sz="2000" dirty="0">
                <a:latin typeface="Bahnschrift" panose="020B0502040204020203" pitchFamily="34" charset="0"/>
              </a:rPr>
              <a:t>, not „</a:t>
            </a:r>
            <a:r>
              <a:rPr lang="de-DE" sz="2000" dirty="0" err="1">
                <a:latin typeface="Bahnschrift" panose="020B0502040204020203" pitchFamily="34" charset="0"/>
              </a:rPr>
              <a:t>making</a:t>
            </a:r>
            <a:r>
              <a:rPr lang="de-DE" sz="2000" dirty="0">
                <a:latin typeface="Bahnschrift" panose="020B0502040204020203" pitchFamily="34" charset="0"/>
              </a:rPr>
              <a:t>“ </a:t>
            </a:r>
            <a:r>
              <a:rPr lang="de-DE" sz="2000" dirty="0" err="1">
                <a:latin typeface="Bahnschrift" panose="020B0502040204020203" pitchFamily="34" charset="0"/>
              </a:rPr>
              <a:t>coins</a:t>
            </a:r>
            <a:r>
              <a:rPr lang="de-DE" sz="2000" dirty="0">
                <a:latin typeface="Bahnschrift" panose="020B0502040204020203" pitchFamily="34" charset="0"/>
              </a:rPr>
              <a:t>, but </a:t>
            </a:r>
            <a:r>
              <a:rPr lang="de-DE" sz="2000" dirty="0" err="1">
                <a:latin typeface="Bahnschrift" panose="020B0502040204020203" pitchFamily="34" charset="0"/>
              </a:rPr>
              <a:t>validating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transactions</a:t>
            </a:r>
            <a:endParaRPr lang="de-DE" sz="2000" dirty="0">
              <a:latin typeface="Bahnschrift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" panose="020B0502040204020203" pitchFamily="34" charset="0"/>
              </a:rPr>
              <a:t>Just </a:t>
            </a:r>
            <a:r>
              <a:rPr lang="de-DE" sz="2000" dirty="0" err="1">
                <a:latin typeface="Bahnschrift" panose="020B0502040204020203" pitchFamily="34" charset="0"/>
              </a:rPr>
              <a:t>entries</a:t>
            </a:r>
            <a:r>
              <a:rPr lang="de-DE" sz="2000" dirty="0">
                <a:latin typeface="Bahnschrift" panose="020B0502040204020203" pitchFamily="34" charset="0"/>
              </a:rPr>
              <a:t> in </a:t>
            </a:r>
            <a:r>
              <a:rPr lang="de-DE" sz="2000" dirty="0" err="1">
                <a:latin typeface="Bahnschrift" panose="020B0502040204020203" pitchFamily="34" charset="0"/>
              </a:rPr>
              <a:t>the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blockchain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ledger</a:t>
            </a:r>
            <a:endParaRPr lang="de-DE" sz="2000" dirty="0">
              <a:latin typeface="Bahnschrift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" panose="020B0502040204020203" pitchFamily="34" charset="0"/>
              </a:rPr>
              <a:t>Just </a:t>
            </a:r>
            <a:r>
              <a:rPr lang="de-DE" sz="2000" dirty="0" err="1">
                <a:latin typeface="Bahnschrift" panose="020B0502040204020203" pitchFamily="34" charset="0"/>
              </a:rPr>
              <a:t>entries</a:t>
            </a:r>
            <a:r>
              <a:rPr lang="de-DE" sz="2000" dirty="0">
                <a:latin typeface="Bahnschrift" panose="020B0502040204020203" pitchFamily="34" charset="0"/>
              </a:rPr>
              <a:t> in </a:t>
            </a:r>
            <a:r>
              <a:rPr lang="de-DE" sz="2000" dirty="0" err="1">
                <a:latin typeface="Bahnschrift" panose="020B0502040204020203" pitchFamily="34" charset="0"/>
              </a:rPr>
              <a:t>the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blockchain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ledger</a:t>
            </a:r>
            <a:r>
              <a:rPr lang="de-DE" sz="2000" dirty="0">
                <a:latin typeface="Bahnschrift" panose="020B0502040204020203" pitchFamily="34" charset="0"/>
              </a:rPr>
              <a:t> (</a:t>
            </a:r>
            <a:r>
              <a:rPr lang="de-DE" sz="2000" dirty="0" err="1">
                <a:latin typeface="Bahnschrift" panose="020B0502040204020203" pitchFamily="34" charset="0"/>
              </a:rPr>
              <a:t>tokens</a:t>
            </a:r>
            <a:r>
              <a:rPr lang="de-DE" sz="2000" dirty="0">
                <a:latin typeface="Bahnschrift" panose="020B0502040204020203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Bahnschrift" panose="020B0502040204020203" pitchFamily="34" charset="0"/>
              </a:rPr>
              <a:t>Users </a:t>
            </a:r>
            <a:r>
              <a:rPr lang="de-DE" sz="2000" dirty="0" err="1">
                <a:latin typeface="Bahnschrift" panose="020B0502040204020203" pitchFamily="34" charset="0"/>
              </a:rPr>
              <a:t>pay</a:t>
            </a:r>
            <a:r>
              <a:rPr lang="de-DE" sz="2000" dirty="0">
                <a:latin typeface="Bahnschrift" panose="020B0502040204020203" pitchFamily="34" charset="0"/>
              </a:rPr>
              <a:t>, </a:t>
            </a:r>
            <a:r>
              <a:rPr lang="de-DE" sz="2000" dirty="0" err="1">
                <a:latin typeface="Bahnschrift" panose="020B0502040204020203" pitchFamily="34" charset="0"/>
              </a:rPr>
              <a:t>nodes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get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some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money</a:t>
            </a:r>
            <a:r>
              <a:rPr lang="de-DE" sz="2000" dirty="0">
                <a:latin typeface="Bahnschrift" panose="020B0502040204020203" pitchFamily="34" charset="0"/>
              </a:rPr>
              <a:t> </a:t>
            </a:r>
            <a:r>
              <a:rPr lang="de-DE" sz="2000" dirty="0" err="1">
                <a:latin typeface="Bahnschrift" panose="020B0502040204020203" pitchFamily="34" charset="0"/>
              </a:rPr>
              <a:t>for</a:t>
            </a:r>
            <a:r>
              <a:rPr lang="de-DE" sz="2000" dirty="0">
                <a:latin typeface="Bahnschrift" panose="020B0502040204020203" pitchFamily="34" charset="0"/>
              </a:rPr>
              <a:t> „</a:t>
            </a:r>
            <a:r>
              <a:rPr lang="de-DE" sz="2000" dirty="0" err="1">
                <a:latin typeface="Bahnschrift" panose="020B0502040204020203" pitchFamily="34" charset="0"/>
              </a:rPr>
              <a:t>mining</a:t>
            </a:r>
            <a:r>
              <a:rPr lang="de-DE" sz="2000" dirty="0">
                <a:latin typeface="Bahnschrift" panose="020B0502040204020203" pitchFamily="34" charset="0"/>
              </a:rPr>
              <a:t>“</a:t>
            </a:r>
          </a:p>
        </p:txBody>
      </p:sp>
      <p:pic>
        <p:nvPicPr>
          <p:cNvPr id="1026" name="Picture 2" descr="Accounting Ledger Book: Bookkeeping For Small Businesses : Creators, AcT:  Amazon.de: Books">
            <a:extLst>
              <a:ext uri="{FF2B5EF4-FFF2-40B4-BE49-F238E27FC236}">
                <a16:creationId xmlns:a16="http://schemas.microsoft.com/office/drawing/2014/main" id="{33C57156-8A57-6C87-2031-4727C51C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94" y="1635084"/>
            <a:ext cx="2496086" cy="32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2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Widescreen</PresentationFormat>
  <Paragraphs>168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Bahnschrift</vt:lpstr>
      <vt:lpstr>Bahnschrift SemiBold</vt:lpstr>
      <vt:lpstr>Calibri</vt:lpstr>
      <vt:lpstr>Calibri Light</vt:lpstr>
      <vt:lpstr>Office Theme</vt:lpstr>
      <vt:lpstr>Blockchain</vt:lpstr>
      <vt:lpstr>Hi, I am Ralf!</vt:lpstr>
      <vt:lpstr>Table of content</vt:lpstr>
      <vt:lpstr>Intro: What is going on?</vt:lpstr>
      <vt:lpstr>Intro:</vt:lpstr>
      <vt:lpstr>Definition of a blockchain</vt:lpstr>
      <vt:lpstr>Core ideas of the blockchain</vt:lpstr>
      <vt:lpstr>Core problem of the blockchains</vt:lpstr>
      <vt:lpstr>The lingo: just there, to confuse you!</vt:lpstr>
      <vt:lpstr>Examples of big 5</vt:lpstr>
      <vt:lpstr>What is the difference?</vt:lpstr>
      <vt:lpstr>Ledger, Nodes and Wallets: ETH example</vt:lpstr>
      <vt:lpstr>Let‘s play „blockchain“</vt:lpstr>
      <vt:lpstr>Sustainability</vt:lpstr>
      <vt:lpstr>Layer-1 vs. Layer-2</vt:lpstr>
      <vt:lpstr>Layer-1 vs. Layer-2</vt:lpstr>
      <vt:lpstr>PowerPoint Presentation</vt:lpstr>
      <vt:lpstr>The financial game</vt:lpstr>
      <vt:lpstr>Smart contracts</vt:lpstr>
      <vt:lpstr>PowerPoint Presentation</vt:lpstr>
      <vt:lpstr>No smart contracts, no game!</vt:lpstr>
      <vt:lpstr>Smart contracts: NFT</vt:lpstr>
      <vt:lpstr>NFT: craziness</vt:lpstr>
      <vt:lpstr>Smart contracts: NFT</vt:lpstr>
      <vt:lpstr>PowerPoint Presentation</vt:lpstr>
      <vt:lpstr>The financial game – a simplified story</vt:lpstr>
      <vt:lpstr>The financial game – pools, staking, etc.</vt:lpstr>
      <vt:lpstr>The financial game – DeFi</vt:lpstr>
      <vt:lpstr>PowerPoint Presentation</vt:lpstr>
      <vt:lpstr>PowerPoint Presentation</vt:lpstr>
      <vt:lpstr>PowerPoint Presentation</vt:lpstr>
      <vt:lpstr>PowerPoint Presentation</vt:lpstr>
      <vt:lpstr>The financial game – pools, staking, etc.</vt:lpstr>
      <vt:lpstr>PowerPoint Presentation</vt:lpstr>
      <vt:lpstr>But there is more than money!</vt:lpstr>
      <vt:lpstr>But there is more than money!</vt:lpstr>
      <vt:lpstr>But there is more than money!</vt:lpstr>
      <vt:lpstr>But there is more than money!</vt:lpstr>
      <vt:lpstr>But there is more than money!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</dc:title>
  <dc:creator>Ralf Schwoebel</dc:creator>
  <cp:lastModifiedBy>Ralf Schwoebel</cp:lastModifiedBy>
  <cp:revision>53</cp:revision>
  <dcterms:created xsi:type="dcterms:W3CDTF">2022-06-21T13:00:54Z</dcterms:created>
  <dcterms:modified xsi:type="dcterms:W3CDTF">2022-07-10T11:43:27Z</dcterms:modified>
</cp:coreProperties>
</file>